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84"/>
  </p:notesMasterIdLst>
  <p:sldIdLst>
    <p:sldId id="359" r:id="rId3"/>
    <p:sldId id="257" r:id="rId4"/>
    <p:sldId id="341" r:id="rId5"/>
    <p:sldId id="265" r:id="rId6"/>
    <p:sldId id="279" r:id="rId7"/>
    <p:sldId id="345" r:id="rId8"/>
    <p:sldId id="299" r:id="rId9"/>
    <p:sldId id="300" r:id="rId10"/>
    <p:sldId id="264" r:id="rId11"/>
    <p:sldId id="261" r:id="rId12"/>
    <p:sldId id="344" r:id="rId13"/>
    <p:sldId id="296" r:id="rId14"/>
    <p:sldId id="297" r:id="rId15"/>
    <p:sldId id="267" r:id="rId16"/>
    <p:sldId id="281" r:id="rId17"/>
    <p:sldId id="347" r:id="rId18"/>
    <p:sldId id="305" r:id="rId19"/>
    <p:sldId id="306" r:id="rId20"/>
    <p:sldId id="266" r:id="rId21"/>
    <p:sldId id="280" r:id="rId22"/>
    <p:sldId id="346" r:id="rId23"/>
    <p:sldId id="302" r:id="rId24"/>
    <p:sldId id="303" r:id="rId25"/>
    <p:sldId id="268" r:id="rId26"/>
    <p:sldId id="282" r:id="rId27"/>
    <p:sldId id="348" r:id="rId28"/>
    <p:sldId id="308" r:id="rId29"/>
    <p:sldId id="309" r:id="rId30"/>
    <p:sldId id="270" r:id="rId31"/>
    <p:sldId id="284" r:id="rId32"/>
    <p:sldId id="350" r:id="rId33"/>
    <p:sldId id="314" r:id="rId34"/>
    <p:sldId id="315" r:id="rId35"/>
    <p:sldId id="269" r:id="rId36"/>
    <p:sldId id="283" r:id="rId37"/>
    <p:sldId id="349" r:id="rId38"/>
    <p:sldId id="311" r:id="rId39"/>
    <p:sldId id="312" r:id="rId40"/>
    <p:sldId id="272" r:id="rId41"/>
    <p:sldId id="286" r:id="rId42"/>
    <p:sldId id="352" r:id="rId43"/>
    <p:sldId id="320" r:id="rId44"/>
    <p:sldId id="321" r:id="rId45"/>
    <p:sldId id="271" r:id="rId46"/>
    <p:sldId id="285" r:id="rId47"/>
    <p:sldId id="351" r:id="rId48"/>
    <p:sldId id="317" r:id="rId49"/>
    <p:sldId id="318" r:id="rId50"/>
    <p:sldId id="273" r:id="rId51"/>
    <p:sldId id="288" r:id="rId52"/>
    <p:sldId id="353" r:id="rId53"/>
    <p:sldId id="323" r:id="rId54"/>
    <p:sldId id="324" r:id="rId55"/>
    <p:sldId id="275" r:id="rId56"/>
    <p:sldId id="290" r:id="rId57"/>
    <p:sldId id="355" r:id="rId58"/>
    <p:sldId id="329" r:id="rId59"/>
    <p:sldId id="330" r:id="rId60"/>
    <p:sldId id="277" r:id="rId61"/>
    <p:sldId id="292" r:id="rId62"/>
    <p:sldId id="357" r:id="rId63"/>
    <p:sldId id="335" r:id="rId64"/>
    <p:sldId id="336" r:id="rId65"/>
    <p:sldId id="276" r:id="rId66"/>
    <p:sldId id="291" r:id="rId67"/>
    <p:sldId id="356" r:id="rId68"/>
    <p:sldId id="332" r:id="rId69"/>
    <p:sldId id="333" r:id="rId70"/>
    <p:sldId id="274" r:id="rId71"/>
    <p:sldId id="289" r:id="rId72"/>
    <p:sldId id="354" r:id="rId73"/>
    <p:sldId id="326" r:id="rId74"/>
    <p:sldId id="327" r:id="rId75"/>
    <p:sldId id="278" r:id="rId76"/>
    <p:sldId id="293" r:id="rId77"/>
    <p:sldId id="358" r:id="rId78"/>
    <p:sldId id="338" r:id="rId79"/>
    <p:sldId id="339" r:id="rId80"/>
    <p:sldId id="294" r:id="rId81"/>
    <p:sldId id="342" r:id="rId82"/>
    <p:sldId id="343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707" autoAdjust="0"/>
  </p:normalViewPr>
  <p:slideViewPr>
    <p:cSldViewPr snapToGrid="0">
      <p:cViewPr varScale="1">
        <p:scale>
          <a:sx n="109" d="100"/>
          <a:sy n="109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74801901743265E-2"/>
          <c:y val="5.9125964010282778E-2"/>
          <c:w val="0.80982567353407287"/>
          <c:h val="0.804627249357326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6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0-4952-95F5-221B2B4F5E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6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0-4952-95F5-221B2B4F5E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6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0-4952-95F5-221B2B4F5E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6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85C0-4952-95F5-221B2B4F5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583344"/>
        <c:axId val="1"/>
        <c:axId val="0"/>
      </c:bar3DChart>
      <c:catAx>
        <c:axId val="21058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583344"/>
        <c:crosses val="autoZero"/>
        <c:crossBetween val="between"/>
      </c:valAx>
      <c:spPr>
        <a:noFill/>
        <a:ln w="25321">
          <a:noFill/>
        </a:ln>
      </c:spPr>
    </c:plotArea>
    <c:legend>
      <c:legendPos val="r"/>
      <c:layout>
        <c:manualLayout>
          <c:xMode val="edge"/>
          <c:yMode val="edge"/>
          <c:x val="0.91600633914421548"/>
          <c:y val="0.33933161953727509"/>
          <c:w val="7.7654516640253565E-2"/>
          <c:h val="0.32133676092544988"/>
        </c:manualLayout>
      </c:layout>
      <c:overlay val="0"/>
      <c:spPr>
        <a:noFill/>
        <a:ln w="3165">
          <a:solidFill>
            <a:schemeClr val="tx1"/>
          </a:solidFill>
          <a:prstDash val="solid"/>
        </a:ln>
      </c:spPr>
      <c:txPr>
        <a:bodyPr/>
        <a:lstStyle/>
        <a:p>
          <a:pPr>
            <a:defRPr sz="153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0</c:v>
                </c:pt>
                <c:pt idx="2">
                  <c:v>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B48-A366-F7AFC8015C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B48-A366-F7AFC8015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B48-A366-F7AFC8015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23-4B48-A366-F7AFC801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6882520"/>
        <c:axId val="1"/>
        <c:axId val="0"/>
      </c:bar3DChart>
      <c:catAx>
        <c:axId val="27688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688252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2-47FF-988E-A257CDA2B3D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2-47FF-988E-A257CDA2B3D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A2-47FF-988E-A257CDA2B3D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A2-47FF-988E-A257CDA2B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6882520"/>
        <c:axId val="1"/>
        <c:axId val="0"/>
      </c:bar3DChart>
      <c:catAx>
        <c:axId val="27688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688252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4-4E7C-98CB-E8FFF2394FE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4-4E7C-98CB-E8FFF2394FE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54-4E7C-98CB-E8FFF2394FE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54-4E7C-98CB-E8FFF2394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912160"/>
        <c:axId val="1"/>
        <c:axId val="0"/>
      </c:bar3DChart>
      <c:catAx>
        <c:axId val="21091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91216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0-422D-BD6A-72E913F0C2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0-422D-BD6A-72E913F0C29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0-422D-BD6A-72E913F0C29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A0-422D-BD6A-72E913F0C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8952568"/>
        <c:axId val="1"/>
        <c:axId val="0"/>
      </c:bar3DChart>
      <c:catAx>
        <c:axId val="27895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952568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D-4297-888D-2B5C54BBBE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D-4297-888D-2B5C54BBBE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D-4297-888D-2B5C54BBBE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AC6D-4297-888D-2B5C54BBB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8956176"/>
        <c:axId val="1"/>
        <c:axId val="0"/>
      </c:bar3DChart>
      <c:catAx>
        <c:axId val="27895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956176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B-4B29-A2A1-0F0730A410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B-4B29-A2A1-0F0730A410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AB-4B29-A2A1-0F0730A410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AB-4B29-A2A1-0F0730A41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8951584"/>
        <c:axId val="1"/>
        <c:axId val="0"/>
      </c:bar3DChart>
      <c:catAx>
        <c:axId val="27895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951584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7654516640253565E-2"/>
          <c:y val="6.1290322580645158E-2"/>
          <c:w val="0.83201267828843106"/>
          <c:h val="0.793548387096774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6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B-48BD-972A-86952FB905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6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B-48BD-972A-86952FB905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6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EB-48BD-972A-86952FB905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6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C8EB-48BD-972A-86952FB90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9486632"/>
        <c:axId val="1"/>
        <c:axId val="0"/>
      </c:bar3DChart>
      <c:catAx>
        <c:axId val="209486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486632"/>
        <c:crosses val="autoZero"/>
        <c:crossBetween val="between"/>
      </c:valAx>
      <c:spPr>
        <a:noFill/>
        <a:ln w="25321">
          <a:noFill/>
        </a:ln>
      </c:spPr>
    </c:plotArea>
    <c:legend>
      <c:legendPos val="r"/>
      <c:layout>
        <c:manualLayout>
          <c:xMode val="edge"/>
          <c:yMode val="edge"/>
          <c:x val="0.92709984152139457"/>
          <c:y val="0.33225806451612905"/>
          <c:w val="6.6561014263074481E-2"/>
          <c:h val="0.33870967741935482"/>
        </c:manualLayout>
      </c:layout>
      <c:overlay val="0"/>
      <c:spPr>
        <a:noFill/>
        <a:ln w="3165">
          <a:solidFill>
            <a:schemeClr val="tx1"/>
          </a:solidFill>
          <a:prstDash val="solid"/>
        </a:ln>
      </c:spPr>
      <c:txPr>
        <a:bodyPr/>
        <a:lstStyle/>
        <a:p>
          <a:pPr>
            <a:defRPr sz="123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</c:v>
                </c:pt>
                <c:pt idx="1">
                  <c:v>66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6-4F16-B415-1762DD8A52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6-4F16-B415-1762DD8A52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76-4F16-B415-1762DD8A52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76-4F16-B415-1762DD8A5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882240"/>
        <c:axId val="1"/>
        <c:axId val="0"/>
      </c:bar3DChart>
      <c:catAx>
        <c:axId val="2108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88224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5396825396828E-2"/>
          <c:y val="5.9952038369304558E-2"/>
          <c:w val="0.79523809523809519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9-454C-BD08-C56FEE1033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9-454C-BD08-C56FEE10337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89-454C-BD08-C56FEE10337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89-454C-BD08-C56FEE103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882240"/>
        <c:axId val="1"/>
        <c:axId val="0"/>
      </c:bar3DChart>
      <c:catAx>
        <c:axId val="2108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88224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7-4D2C-B05B-81CFB6B3C70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7-4D2C-B05B-81CFB6B3C70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7-4D2C-B05B-81CFB6B3C70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87-4D2C-B05B-81CFB6B3C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824216"/>
        <c:axId val="1"/>
        <c:axId val="0"/>
      </c:bar3DChart>
      <c:catAx>
        <c:axId val="21082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824216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6.235011990407674E-2"/>
          <c:w val="0.76349206349206344"/>
          <c:h val="0.79856115107913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80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0-4646-B2CA-880D312A3A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0-4646-B2CA-880D312A3A8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0-4646-B2CA-880D312A3A8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F0-4646-B2CA-880D312A3A8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bg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31F0-4646-B2CA-880D312A3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696832"/>
        <c:axId val="1"/>
        <c:axId val="0"/>
      </c:bar3DChart>
      <c:catAx>
        <c:axId val="21069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696832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8571428571428571"/>
          <c:y val="0.29016786570743403"/>
          <c:w val="0.13650793650793649"/>
          <c:h val="0.42206235011990406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75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0-4495-9C5A-8EC1FD3D38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0-4495-9C5A-8EC1FD3D38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B0-4495-9C5A-8EC1FD3D38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B0-4495-9C5A-8EC1FD3D3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696504"/>
        <c:axId val="1"/>
        <c:axId val="0"/>
      </c:bar3DChart>
      <c:catAx>
        <c:axId val="210696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696504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6-4E9E-B1DC-B2EF9DCC56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6-4E9E-B1DC-B2EF9DCC562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6-4E9E-B1DC-B2EF9DCC562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6-4E9E-B1DC-B2EF9DCC5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699784"/>
        <c:axId val="1"/>
        <c:axId val="0"/>
      </c:bar3DChart>
      <c:catAx>
        <c:axId val="21069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699784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81587301587301586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9-4994-B462-12CEEC3F646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9-4994-B462-12CEEC3F646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39-4994-B462-12CEEC3F646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folHlink"/>
            </a:solidFill>
            <a:ln w="1269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39-4994-B462-12CEEC3F6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8336128"/>
        <c:axId val="1"/>
        <c:axId val="0"/>
      </c:bar3DChart>
      <c:catAx>
        <c:axId val="27833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336128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90952380952380951"/>
          <c:y val="0.33093525179856115"/>
          <c:w val="8.4126984126984133E-2"/>
          <c:h val="0.33812949640287771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AC65CA-3B84-43CC-8025-6F9DF09D6ED5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03F8DB-985D-49DD-B098-2F65FF4DFFDB}" type="slidenum">
              <a:rPr lang="en-IE" altLang="en-US"/>
              <a:pPr>
                <a:spcBef>
                  <a:spcPct val="0"/>
                </a:spcBef>
              </a:pPr>
              <a:t>1</a:t>
            </a:fld>
            <a:endParaRPr lang="en-IE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741D3-D9AB-47E3-81A3-FB6AFAA9F3E8}" type="slidenum">
              <a:rPr lang="en-IE" altLang="en-US"/>
              <a:pPr>
                <a:spcBef>
                  <a:spcPct val="0"/>
                </a:spcBef>
              </a:pPr>
              <a:t>3</a:t>
            </a:fld>
            <a:endParaRPr lang="en-IE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47B8D-892C-45C3-A4FF-BCB61FEC4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804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3B8A9-B774-4BC3-9BE1-68FCF91A0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77287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E72943-B8C5-4EE8-ADFE-17808502E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91123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8C89A-448B-4E03-9C1A-1757057EA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42672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2C984-7F49-40BF-A92E-E7993A62B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22936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80728-D1DE-4361-AE01-476D27D2A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86822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F16E8-33A4-4C5B-AED5-CDD1F6254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68359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20823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284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287832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483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FF65D-90CB-42A5-BA09-746BE8A65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38546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9900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1978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92571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519446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75370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0666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938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6E0411-6037-488E-AA4E-2EE72B787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70977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76681-264B-4CC5-AC8E-B87549095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4105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F5693A-A856-4A48-B515-C45DD2377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49773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21B4D7-2D4A-46FD-9D38-2C9D7BB57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91761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7433D2-AB24-47FD-A730-713BB7821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04928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1FEA6D-FA3C-4F8E-B789-C3A81F26F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44621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3B36A2-1241-41EB-AF80-9DF72E1E2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75477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B3E9EDB-C7DD-4780-A65D-7C8F93C98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  <p:sldLayoutId id="2147484909" r:id="rId12"/>
    <p:sldLayoutId id="2147484910" r:id="rId13"/>
    <p:sldLayoutId id="2147484911" r:id="rId14"/>
    <p:sldLayoutId id="2147484912" r:id="rId15"/>
  </p:sldLayoutIdLst>
  <p:transition advClick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 advClick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slide" Target="slide1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9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slide" Target="slide2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4.xml"/><Relationship Id="rId5" Type="http://schemas.openxmlformats.org/officeDocument/2006/relationships/image" Target="../media/image6.png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slide" Target="slide2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9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7" Type="http://schemas.openxmlformats.org/officeDocument/2006/relationships/slide" Target="slide3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34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39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8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slide" Target="slide4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slide" Target="slide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44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8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7" Type="http://schemas.openxmlformats.org/officeDocument/2006/relationships/slide" Target="slide4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49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8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7" Type="http://schemas.openxmlformats.org/officeDocument/2006/relationships/slide" Target="slide5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4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7" Type="http://schemas.openxmlformats.org/officeDocument/2006/relationships/slide" Target="slide5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9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5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7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64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3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7" Type="http://schemas.openxmlformats.org/officeDocument/2006/relationships/slide" Target="slide6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7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69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67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7" Type="http://schemas.openxmlformats.org/officeDocument/2006/relationships/slide" Target="slide7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2.xml"/><Relationship Id="rId5" Type="http://schemas.openxmlformats.org/officeDocument/2006/relationships/slide" Target="slide71.xml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74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3.xml"/><Relationship Id="rId5" Type="http://schemas.openxmlformats.org/officeDocument/2006/relationships/slide" Target="slide72.xml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6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7" Type="http://schemas.openxmlformats.org/officeDocument/2006/relationships/slide" Target="slide7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7.xml"/><Relationship Id="rId5" Type="http://schemas.openxmlformats.org/officeDocument/2006/relationships/slide" Target="slide76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1.jpeg"/><Relationship Id="rId4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7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13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5788025"/>
            <a:ext cx="91440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z="4000" b="1" smtClean="0">
                <a:solidFill>
                  <a:schemeClr val="bg1"/>
                </a:solidFill>
              </a:rPr>
              <a:t>Flowering Plants Structure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1633538"/>
            <a:ext cx="9144000" cy="81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altLang="en-US" sz="4800" dirty="0">
                <a:solidFill>
                  <a:schemeClr val="bg1"/>
                </a:solidFill>
                <a:latin typeface="+mj-lt"/>
              </a:rPr>
              <a:t>jeopardytemplatepowerpoint.com</a:t>
            </a:r>
            <a:endParaRPr lang="en-IE" sz="4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2970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984375" y="2209800"/>
            <a:ext cx="53546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A: Transport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€200</a:t>
            </a:r>
          </a:p>
        </p:txBody>
      </p:sp>
      <p:sp>
        <p:nvSpPr>
          <p:cNvPr id="2970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  <p:pic>
        <p:nvPicPr>
          <p:cNvPr id="29702" name="Picture 10" descr="j04003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706938"/>
            <a:ext cx="25050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39725" y="3962400"/>
            <a:ext cx="8686800" cy="990600"/>
            <a:chOff x="144" y="2496"/>
            <a:chExt cx="5472" cy="624"/>
          </a:xfrm>
        </p:grpSpPr>
        <p:sp>
          <p:nvSpPr>
            <p:cNvPr id="30754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55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0759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</p:grpSp>
        <p:grpSp>
          <p:nvGrpSpPr>
            <p:cNvPr id="30756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757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072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30729" name="Group 19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30751" name="AutoShape 20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€200: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The function of vascular tissue is …</a:t>
              </a:r>
            </a:p>
          </p:txBody>
        </p:sp>
        <p:sp>
          <p:nvSpPr>
            <p:cNvPr id="30752" name="AutoShape 21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753" name="AutoShape 22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730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1" name="Text Box 43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0732" name="Text Box 45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30733" name="Group 47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30744" name="Line 48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45" name="Group 49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0749" name="Line 5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AutoShape 5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0746" name="Group 52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747" name="Line 53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AutoShape 54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0734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5" name="AutoShape 4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6" name="Text Box 44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0737" name="Text Box 46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0738" name="AutoShape 5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9" name="AutoShape 5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40" name="AutoShape 5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00138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  <a:hlinkClick r:id="rId3" action="ppaction://hlinksldjump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Transport</a:t>
            </a:r>
            <a:endParaRPr lang="en-GB" altLang="en-US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0741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Photosynthesis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0742" name="AutoShape 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0743" name="Rectangle 62"/>
          <p:cNvSpPr>
            <a:spLocks noChangeArrowheads="1"/>
          </p:cNvSpPr>
          <p:nvPr/>
        </p:nvSpPr>
        <p:spPr bwMode="auto">
          <a:xfrm>
            <a:off x="719138" y="635000"/>
            <a:ext cx="7773987" cy="444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9563" y="1470025"/>
          <a:ext cx="5984875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223838" y="5802313"/>
            <a:ext cx="3098800" cy="7747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€200.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bg1"/>
                </a:solidFill>
              </a:rPr>
              <a:t>It’s definitely A Chris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59412" name="Picture 2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6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59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382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2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383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38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38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379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3382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€300: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Which tissue type is responsible for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cell division?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3382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2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380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380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3380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3381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1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382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381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382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380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380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381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Vascular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381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Meristematic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381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Dermal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381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Ground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3816" name="Rectangle 41"/>
          <p:cNvSpPr>
            <a:spLocks noChangeArrowheads="1"/>
          </p:cNvSpPr>
          <p:nvPr/>
        </p:nvSpPr>
        <p:spPr bwMode="auto">
          <a:xfrm>
            <a:off x="727075" y="627063"/>
            <a:ext cx="7745413" cy="600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 		 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3482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981200" y="2311400"/>
            <a:ext cx="53609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B: Meristematic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€300</a:t>
            </a:r>
          </a:p>
        </p:txBody>
      </p:sp>
      <p:pic>
        <p:nvPicPr>
          <p:cNvPr id="34821" name="Picture 9" descr="j03958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570413"/>
            <a:ext cx="3124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587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7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588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587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587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584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3584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3587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€300: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Which tissue type is responsible for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cell division?</a:t>
              </a: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3587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585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585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3585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3586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6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587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586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586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585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585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585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Vascular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586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  <a:hlinkClick r:id="rId4" action="ppaction://hlinksldjump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Meristematic</a:t>
            </a:r>
            <a:endParaRPr lang="en-GB" altLang="en-US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586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586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5864" name="Rectangle 41"/>
          <p:cNvSpPr>
            <a:spLocks noChangeArrowheads="1"/>
          </p:cNvSpPr>
          <p:nvPr/>
        </p:nvSpPr>
        <p:spPr bwMode="auto">
          <a:xfrm>
            <a:off x="727075" y="627063"/>
            <a:ext cx="7745413" cy="600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 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7975" y="1447800"/>
          <a:ext cx="598963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255588" y="5986463"/>
            <a:ext cx="3227387" cy="61753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995738" cy="4964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€300.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bg1"/>
                </a:solidFill>
              </a:rPr>
              <a:t>I’m 80% certain that it's … B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7476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3789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747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894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4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895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894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895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891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1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3892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3894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€500: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Two types of vascular tissue are …</a:t>
              </a:r>
            </a:p>
          </p:txBody>
        </p:sp>
        <p:sp>
          <p:nvSpPr>
            <p:cNvPr id="3894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4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892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892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3892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3893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3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894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893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894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892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892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893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1250" y="4003675"/>
            <a:ext cx="3043238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Phloem and Ground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893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Xylem and Phloem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893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Xylem and Ground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893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Phloem and Dermal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8936" name="Rectangle 41"/>
          <p:cNvSpPr>
            <a:spLocks noChangeArrowheads="1"/>
          </p:cNvSpPr>
          <p:nvPr/>
        </p:nvSpPr>
        <p:spPr bwMode="auto">
          <a:xfrm>
            <a:off x="742950" y="642938"/>
            <a:ext cx="7715250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rgbClr val="1818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24400" y="6019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190" name="Group 118"/>
          <p:cNvGraphicFramePr>
            <a:graphicFrameLocks noGrp="1"/>
          </p:cNvGraphicFramePr>
          <p:nvPr/>
        </p:nvGraphicFramePr>
        <p:xfrm>
          <a:off x="5105400" y="23813"/>
          <a:ext cx="4038600" cy="68580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159" name="Picture 8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202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0" name="Text Box 88"/>
          <p:cNvSpPr txBox="1">
            <a:spLocks noChangeArrowheads="1"/>
          </p:cNvSpPr>
          <p:nvPr/>
        </p:nvSpPr>
        <p:spPr bwMode="auto">
          <a:xfrm>
            <a:off x="6415088" y="640080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       100</a:t>
            </a:r>
          </a:p>
        </p:txBody>
      </p:sp>
      <p:sp>
        <p:nvSpPr>
          <p:cNvPr id="3161" name="Text Box 89"/>
          <p:cNvSpPr txBox="1">
            <a:spLocks noChangeArrowheads="1"/>
          </p:cNvSpPr>
          <p:nvPr/>
        </p:nvSpPr>
        <p:spPr bwMode="auto">
          <a:xfrm>
            <a:off x="6415088" y="5938838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       200</a:t>
            </a:r>
          </a:p>
        </p:txBody>
      </p:sp>
      <p:sp>
        <p:nvSpPr>
          <p:cNvPr id="3162" name="Text Box 90"/>
          <p:cNvSpPr txBox="1">
            <a:spLocks noChangeArrowheads="1"/>
          </p:cNvSpPr>
          <p:nvPr/>
        </p:nvSpPr>
        <p:spPr bwMode="auto">
          <a:xfrm>
            <a:off x="6415088" y="548005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       300</a:t>
            </a:r>
          </a:p>
        </p:txBody>
      </p:sp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6415088" y="501650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       500</a:t>
            </a: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6415088" y="4097338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    2,000</a:t>
            </a: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6415088" y="4537075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9933"/>
                </a:solidFill>
                <a:latin typeface="Verdana" panose="020B0604030504040204" pitchFamily="34" charset="0"/>
              </a:rPr>
              <a:t>€       1,000</a:t>
            </a:r>
          </a:p>
        </p:txBody>
      </p:sp>
      <p:sp>
        <p:nvSpPr>
          <p:cNvPr id="3166" name="Text Box 94"/>
          <p:cNvSpPr txBox="1">
            <a:spLocks noChangeArrowheads="1"/>
          </p:cNvSpPr>
          <p:nvPr/>
        </p:nvSpPr>
        <p:spPr bwMode="auto">
          <a:xfrm>
            <a:off x="6415088" y="367030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    4,000</a:t>
            </a:r>
          </a:p>
        </p:txBody>
      </p: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6515100" y="3217863"/>
            <a:ext cx="2728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    €       8,000</a:t>
            </a:r>
          </a:p>
        </p:txBody>
      </p:sp>
      <p:sp>
        <p:nvSpPr>
          <p:cNvPr id="3168" name="Text Box 96"/>
          <p:cNvSpPr txBox="1">
            <a:spLocks noChangeArrowheads="1"/>
          </p:cNvSpPr>
          <p:nvPr/>
        </p:nvSpPr>
        <p:spPr bwMode="auto">
          <a:xfrm>
            <a:off x="6415088" y="274955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  16,000</a:t>
            </a:r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6415088" y="2293938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  <a:latin typeface="Verdana" panose="020B0604030504040204" pitchFamily="34" charset="0"/>
              </a:rPr>
              <a:t>€     32,000</a:t>
            </a:r>
          </a:p>
        </p:txBody>
      </p:sp>
      <p:sp>
        <p:nvSpPr>
          <p:cNvPr id="3170" name="Text Box 98"/>
          <p:cNvSpPr txBox="1">
            <a:spLocks noChangeArrowheads="1"/>
          </p:cNvSpPr>
          <p:nvPr/>
        </p:nvSpPr>
        <p:spPr bwMode="auto">
          <a:xfrm>
            <a:off x="6415088" y="182880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  64,000</a:t>
            </a:r>
          </a:p>
        </p:txBody>
      </p:sp>
      <p:sp>
        <p:nvSpPr>
          <p:cNvPr id="3171" name="Text Box 99"/>
          <p:cNvSpPr txBox="1">
            <a:spLocks noChangeArrowheads="1"/>
          </p:cNvSpPr>
          <p:nvPr/>
        </p:nvSpPr>
        <p:spPr bwMode="auto">
          <a:xfrm>
            <a:off x="6415088" y="1379538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125,000</a:t>
            </a:r>
          </a:p>
        </p:txBody>
      </p:sp>
      <p:sp>
        <p:nvSpPr>
          <p:cNvPr id="3172" name="Text Box 100"/>
          <p:cNvSpPr txBox="1">
            <a:spLocks noChangeArrowheads="1"/>
          </p:cNvSpPr>
          <p:nvPr/>
        </p:nvSpPr>
        <p:spPr bwMode="auto">
          <a:xfrm>
            <a:off x="6415088" y="877888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€   250,000</a:t>
            </a:r>
          </a:p>
        </p:txBody>
      </p:sp>
      <p:sp>
        <p:nvSpPr>
          <p:cNvPr id="3173" name="Text Box 101"/>
          <p:cNvSpPr txBox="1">
            <a:spLocks noChangeArrowheads="1"/>
          </p:cNvSpPr>
          <p:nvPr/>
        </p:nvSpPr>
        <p:spPr bwMode="auto">
          <a:xfrm>
            <a:off x="6515100" y="414338"/>
            <a:ext cx="2728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    €   500,000</a:t>
            </a:r>
          </a:p>
        </p:txBody>
      </p:sp>
      <p:sp>
        <p:nvSpPr>
          <p:cNvPr id="3174" name="Text Box 102"/>
          <p:cNvSpPr txBox="1">
            <a:spLocks noChangeArrowheads="1"/>
          </p:cNvSpPr>
          <p:nvPr/>
        </p:nvSpPr>
        <p:spPr bwMode="auto">
          <a:xfrm>
            <a:off x="6415088" y="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€1,000,000</a:t>
            </a:r>
          </a:p>
        </p:txBody>
      </p:sp>
      <p:sp>
        <p:nvSpPr>
          <p:cNvPr id="3175" name="Text Box 103"/>
          <p:cNvSpPr txBox="1">
            <a:spLocks noChangeArrowheads="1"/>
          </p:cNvSpPr>
          <p:nvPr/>
        </p:nvSpPr>
        <p:spPr bwMode="auto">
          <a:xfrm>
            <a:off x="5368925" y="6400800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3176" name="Text Box 104"/>
          <p:cNvSpPr txBox="1">
            <a:spLocks noChangeArrowheads="1"/>
          </p:cNvSpPr>
          <p:nvPr/>
        </p:nvSpPr>
        <p:spPr bwMode="auto">
          <a:xfrm>
            <a:off x="5362575" y="5929313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3177" name="Text Box 105"/>
          <p:cNvSpPr txBox="1">
            <a:spLocks noChangeArrowheads="1"/>
          </p:cNvSpPr>
          <p:nvPr/>
        </p:nvSpPr>
        <p:spPr bwMode="auto">
          <a:xfrm>
            <a:off x="5346700" y="5434013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3178" name="Text Box 106"/>
          <p:cNvSpPr txBox="1">
            <a:spLocks noChangeArrowheads="1"/>
          </p:cNvSpPr>
          <p:nvPr/>
        </p:nvSpPr>
        <p:spPr bwMode="auto">
          <a:xfrm>
            <a:off x="5338763" y="4978400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3179" name="Text Box 107"/>
          <p:cNvSpPr txBox="1">
            <a:spLocks noChangeArrowheads="1"/>
          </p:cNvSpPr>
          <p:nvPr/>
        </p:nvSpPr>
        <p:spPr bwMode="auto">
          <a:xfrm>
            <a:off x="5340350" y="4556125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3180" name="Text Box 108"/>
          <p:cNvSpPr txBox="1">
            <a:spLocks noChangeArrowheads="1"/>
          </p:cNvSpPr>
          <p:nvPr/>
        </p:nvSpPr>
        <p:spPr bwMode="auto">
          <a:xfrm>
            <a:off x="5310188" y="4062413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</a:p>
        </p:txBody>
      </p:sp>
      <p:sp>
        <p:nvSpPr>
          <p:cNvPr id="3181" name="Text Box 109"/>
          <p:cNvSpPr txBox="1">
            <a:spLocks noChangeArrowheads="1"/>
          </p:cNvSpPr>
          <p:nvPr/>
        </p:nvSpPr>
        <p:spPr bwMode="auto">
          <a:xfrm>
            <a:off x="5295900" y="3584575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7</a:t>
            </a:r>
          </a:p>
        </p:txBody>
      </p:sp>
      <p:sp>
        <p:nvSpPr>
          <p:cNvPr id="3182" name="Text Box 110"/>
          <p:cNvSpPr txBox="1">
            <a:spLocks noChangeArrowheads="1"/>
          </p:cNvSpPr>
          <p:nvPr/>
        </p:nvSpPr>
        <p:spPr bwMode="auto">
          <a:xfrm>
            <a:off x="5294313" y="3105150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8</a:t>
            </a:r>
          </a:p>
        </p:txBody>
      </p:sp>
      <p:sp>
        <p:nvSpPr>
          <p:cNvPr id="3183" name="Text Box 111"/>
          <p:cNvSpPr txBox="1">
            <a:spLocks noChangeArrowheads="1"/>
          </p:cNvSpPr>
          <p:nvPr/>
        </p:nvSpPr>
        <p:spPr bwMode="auto">
          <a:xfrm>
            <a:off x="5295900" y="2698750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9</a:t>
            </a:r>
          </a:p>
        </p:txBody>
      </p:sp>
      <p:sp>
        <p:nvSpPr>
          <p:cNvPr id="3184" name="Text Box 112"/>
          <p:cNvSpPr txBox="1">
            <a:spLocks noChangeArrowheads="1"/>
          </p:cNvSpPr>
          <p:nvPr/>
        </p:nvSpPr>
        <p:spPr bwMode="auto">
          <a:xfrm>
            <a:off x="5149850" y="2219325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3185" name="Text Box 113"/>
          <p:cNvSpPr txBox="1">
            <a:spLocks noChangeArrowheads="1"/>
          </p:cNvSpPr>
          <p:nvPr/>
        </p:nvSpPr>
        <p:spPr bwMode="auto">
          <a:xfrm>
            <a:off x="5157788" y="1776413"/>
            <a:ext cx="69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3186" name="Text Box 114"/>
          <p:cNvSpPr txBox="1">
            <a:spLocks noChangeArrowheads="1"/>
          </p:cNvSpPr>
          <p:nvPr/>
        </p:nvSpPr>
        <p:spPr bwMode="auto">
          <a:xfrm>
            <a:off x="5143500" y="1341438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3187" name="Text Box 115"/>
          <p:cNvSpPr txBox="1">
            <a:spLocks noChangeArrowheads="1"/>
          </p:cNvSpPr>
          <p:nvPr/>
        </p:nvSpPr>
        <p:spPr bwMode="auto">
          <a:xfrm>
            <a:off x="5129213" y="876300"/>
            <a:ext cx="69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3188" name="Text Box 116"/>
          <p:cNvSpPr txBox="1">
            <a:spLocks noChangeArrowheads="1"/>
          </p:cNvSpPr>
          <p:nvPr/>
        </p:nvSpPr>
        <p:spPr bwMode="auto">
          <a:xfrm>
            <a:off x="5100638" y="427038"/>
            <a:ext cx="69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3189" name="Text Box 117"/>
          <p:cNvSpPr txBox="1">
            <a:spLocks noChangeArrowheads="1"/>
          </p:cNvSpPr>
          <p:nvPr/>
        </p:nvSpPr>
        <p:spPr bwMode="auto">
          <a:xfrm>
            <a:off x="5114925" y="0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15</a:t>
            </a:r>
          </a:p>
        </p:txBody>
      </p:sp>
      <p:pic>
        <p:nvPicPr>
          <p:cNvPr id="20560" name="Picture 1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676400"/>
            <a:ext cx="339566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8" fill="hold"/>
                                        <p:tgtEl>
                                          <p:spTgt spid="3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408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408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408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408"/>
                            </p:stCondLst>
                            <p:childTnLst>
                              <p:par>
                                <p:cTn id="3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408"/>
                            </p:stCondLst>
                            <p:childTnLst>
                              <p:par>
                                <p:cTn id="47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3408"/>
                            </p:stCondLst>
                            <p:childTnLst>
                              <p:par>
                                <p:cTn id="5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4408"/>
                            </p:stCondLst>
                            <p:childTnLst>
                              <p:par>
                                <p:cTn id="63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408"/>
                            </p:stCondLst>
                            <p:childTnLst>
                              <p:par>
                                <p:cTn id="71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6408"/>
                            </p:stCondLst>
                            <p:childTnLst>
                              <p:par>
                                <p:cTn id="7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7408"/>
                            </p:stCondLst>
                            <p:childTnLst>
                              <p:par>
                                <p:cTn id="87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408"/>
                            </p:stCondLst>
                            <p:childTnLst>
                              <p:par>
                                <p:cTn id="9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9408"/>
                            </p:stCondLst>
                            <p:childTnLst>
                              <p:par>
                                <p:cTn id="103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408"/>
                            </p:stCondLst>
                            <p:childTnLst>
                              <p:par>
                                <p:cTn id="111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408"/>
                            </p:stCondLst>
                            <p:childTnLst>
                              <p:par>
                                <p:cTn id="11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59"/>
                </p:tgtEl>
              </p:cMediaNode>
            </p:audio>
          </p:childTnLst>
        </p:cTn>
      </p:par>
    </p:tnLst>
    <p:bldLst>
      <p:bldP spid="3160" grpId="0"/>
      <p:bldP spid="3161" grpId="0"/>
      <p:bldP spid="3162" grpId="0"/>
      <p:bldP spid="3163" grpId="0"/>
      <p:bldP spid="3164" grpId="0"/>
      <p:bldP spid="3165" grpId="0"/>
      <p:bldP spid="3166" grpId="0"/>
      <p:bldP spid="3167" grpId="0"/>
      <p:bldP spid="3168" grpId="0"/>
      <p:bldP spid="3169" grpId="0"/>
      <p:bldP spid="3170" grpId="0"/>
      <p:bldP spid="3171" grpId="0"/>
      <p:bldP spid="3172" grpId="0"/>
      <p:bldP spid="3173" grpId="0"/>
      <p:bldP spid="3174" grpId="0"/>
      <p:bldP spid="3175" grpId="0"/>
      <p:bldP spid="3176" grpId="0"/>
      <p:bldP spid="3177" grpId="0"/>
      <p:bldP spid="3178" grpId="0"/>
      <p:bldP spid="3179" grpId="0"/>
      <p:bldP spid="3180" grpId="0"/>
      <p:bldP spid="3181" grpId="0"/>
      <p:bldP spid="3182" grpId="0"/>
      <p:bldP spid="3183" grpId="0"/>
      <p:bldP spid="3184" grpId="0"/>
      <p:bldP spid="3185" grpId="0"/>
      <p:bldP spid="3186" grpId="0"/>
      <p:bldP spid="3187" grpId="0"/>
      <p:bldP spid="3188" grpId="0"/>
      <p:bldP spid="31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3994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017713" y="2324100"/>
            <a:ext cx="5283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B: Xylem and Phloem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€500</a:t>
            </a:r>
          </a:p>
        </p:txBody>
      </p:sp>
      <p:pic>
        <p:nvPicPr>
          <p:cNvPr id="39941" name="Picture 10" descr="j0311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681538"/>
            <a:ext cx="18796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4099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9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100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099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099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096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4096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4099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€500: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Two types of vascular tissue are …</a:t>
              </a:r>
            </a:p>
          </p:txBody>
        </p:sp>
        <p:sp>
          <p:nvSpPr>
            <p:cNvPr id="4099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99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097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097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4097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4098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8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099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098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098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097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097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4097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7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8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1250" y="4003675"/>
            <a:ext cx="3043238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4098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  <a:hlinkClick r:id="rId3" action="ppaction://hlinksldjump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Xylem and Phloem</a:t>
            </a:r>
            <a:endParaRPr lang="en-GB" altLang="en-US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098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Xylem and Ground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098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40984" name="Rectangle 41"/>
          <p:cNvSpPr>
            <a:spLocks noChangeArrowheads="1"/>
          </p:cNvSpPr>
          <p:nvPr/>
        </p:nvSpPr>
        <p:spPr bwMode="auto">
          <a:xfrm>
            <a:off x="742950" y="642938"/>
            <a:ext cx="7715250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307975" y="5976938"/>
            <a:ext cx="3163888" cy="5984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€500.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That’s definitely B</a:t>
            </a:r>
          </a:p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/>
          </a:p>
        </p:txBody>
      </p:sp>
      <p:pic>
        <p:nvPicPr>
          <p:cNvPr id="6964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4301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696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4406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6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407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406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407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03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4404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4406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Which of the following is not a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flowering plant?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4406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406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404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404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4404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4405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5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406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405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406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404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404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4405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Daffodil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405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087938" y="39941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Buttercup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405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Grass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405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None of these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4056" name="Rectangle 41"/>
          <p:cNvSpPr>
            <a:spLocks noChangeArrowheads="1"/>
          </p:cNvSpPr>
          <p:nvPr/>
        </p:nvSpPr>
        <p:spPr bwMode="auto">
          <a:xfrm>
            <a:off x="749300" y="625475"/>
            <a:ext cx="7731125" cy="558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Congratulations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 flipH="1">
            <a:off x="1363663" y="1196975"/>
            <a:ext cx="6019800" cy="2590800"/>
            <a:chOff x="2976" y="2496"/>
            <a:chExt cx="2640" cy="624"/>
          </a:xfrm>
        </p:grpSpPr>
        <p:sp>
          <p:nvSpPr>
            <p:cNvPr id="45070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2068513" y="1219200"/>
            <a:ext cx="5246687" cy="1119188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D: None of these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You have won €1,000.00</a:t>
            </a:r>
          </a:p>
        </p:txBody>
      </p:sp>
      <p:pic>
        <p:nvPicPr>
          <p:cNvPr id="34827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2" name="Group 18"/>
          <p:cNvGrpSpPr>
            <a:grpSpLocks/>
          </p:cNvGrpSpPr>
          <p:nvPr/>
        </p:nvGrpSpPr>
        <p:grpSpPr bwMode="auto">
          <a:xfrm>
            <a:off x="1114425" y="2365375"/>
            <a:ext cx="7050088" cy="3241675"/>
            <a:chOff x="1113747" y="2365375"/>
            <a:chExt cx="7050766" cy="3241675"/>
          </a:xfrm>
        </p:grpSpPr>
        <p:pic>
          <p:nvPicPr>
            <p:cNvPr id="45064" name="Picture 29" descr="cheq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47" y="2365375"/>
              <a:ext cx="6918093" cy="324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5" name="Group 31"/>
            <p:cNvGrpSpPr>
              <a:grpSpLocks/>
            </p:cNvGrpSpPr>
            <p:nvPr/>
          </p:nvGrpSpPr>
          <p:grpSpPr bwMode="auto">
            <a:xfrm>
              <a:off x="1276350" y="2905125"/>
              <a:ext cx="6888163" cy="1212850"/>
              <a:chOff x="804" y="1830"/>
              <a:chExt cx="4339" cy="764"/>
            </a:xfrm>
          </p:grpSpPr>
          <p:sp>
            <p:nvSpPr>
              <p:cNvPr id="45066" name="Text Box 25"/>
              <p:cNvSpPr txBox="1">
                <a:spLocks noChangeArrowheads="1"/>
              </p:cNvSpPr>
              <p:nvPr/>
            </p:nvSpPr>
            <p:spPr bwMode="auto">
              <a:xfrm>
                <a:off x="3984" y="1830"/>
                <a:ext cx="115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fld id="{15F46F7C-6770-4FF4-BE33-8E95FFFDC80D}" type="datetime5">
                  <a:rPr lang="en-IE" altLang="en-US" sz="2000"/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t>7-Feb-17</a:t>
                </a:fld>
                <a:endParaRPr lang="en-IE" altLang="en-US" sz="2000"/>
              </a:p>
            </p:txBody>
          </p:sp>
          <p:sp>
            <p:nvSpPr>
              <p:cNvPr id="45067" name="Text Box 26"/>
              <p:cNvSpPr txBox="1">
                <a:spLocks noChangeArrowheads="1"/>
              </p:cNvSpPr>
              <p:nvPr/>
            </p:nvSpPr>
            <p:spPr bwMode="auto">
              <a:xfrm>
                <a:off x="928" y="2087"/>
                <a:ext cx="16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IE" altLang="en-US" sz="2000"/>
                  <a:t>The Contestant</a:t>
                </a:r>
              </a:p>
            </p:txBody>
          </p:sp>
          <p:sp>
            <p:nvSpPr>
              <p:cNvPr id="45068" name="Text Box 28"/>
              <p:cNvSpPr txBox="1">
                <a:spLocks noChangeArrowheads="1"/>
              </p:cNvSpPr>
              <p:nvPr/>
            </p:nvSpPr>
            <p:spPr bwMode="auto">
              <a:xfrm>
                <a:off x="3594" y="2281"/>
                <a:ext cx="13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IE" altLang="en-US" sz="2400"/>
                  <a:t>€ 1,000.00</a:t>
                </a:r>
              </a:p>
            </p:txBody>
          </p:sp>
          <p:sp>
            <p:nvSpPr>
              <p:cNvPr id="45069" name="Text Box 27"/>
              <p:cNvSpPr txBox="1">
                <a:spLocks noChangeArrowheads="1"/>
              </p:cNvSpPr>
              <p:nvPr/>
            </p:nvSpPr>
            <p:spPr bwMode="auto">
              <a:xfrm>
                <a:off x="804" y="2344"/>
                <a:ext cx="26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IE" altLang="en-US" sz="2000"/>
                  <a:t>One thousand euro only</a:t>
                </a:r>
              </a:p>
            </p:txBody>
          </p:sp>
        </p:grpSp>
      </p:grpSp>
      <p:sp>
        <p:nvSpPr>
          <p:cNvPr id="4506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4611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1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612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611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611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608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4608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4611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Which of the following is not a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flowering plant?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4611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11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609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609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4609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4610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0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611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610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610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609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609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4609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4610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087938" y="39941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4610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  <a:hlinkClick r:id="rId3" action="ppaction://hlinksldjump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Grass</a:t>
            </a:r>
            <a:endParaRPr lang="en-GB" altLang="en-US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610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None of these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6104" name="Rectangle 41"/>
          <p:cNvSpPr>
            <a:spLocks noChangeArrowheads="1"/>
          </p:cNvSpPr>
          <p:nvPr/>
        </p:nvSpPr>
        <p:spPr bwMode="auto">
          <a:xfrm>
            <a:off x="749300" y="625475"/>
            <a:ext cx="7731125" cy="558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46063" y="5976938"/>
            <a:ext cx="2954337" cy="6159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132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€1,000.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bg1"/>
                </a:solidFill>
              </a:rPr>
              <a:t>I really don’t know this one, just let me think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smtClean="0">
              <a:solidFill>
                <a:schemeClr val="bg1"/>
              </a:solidFill>
              <a:hlinkClick r:id="rId4" action="ppaction://hlinksldjump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smtClean="0">
              <a:solidFill>
                <a:schemeClr val="bg1"/>
              </a:solidFill>
              <a:hlinkClick r:id="rId4" action="ppaction://hlinksldjump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7988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4813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79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4918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919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918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919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915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6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4916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4918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€2,000: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Phloem transports …</a:t>
              </a:r>
            </a:p>
          </p:txBody>
        </p:sp>
        <p:sp>
          <p:nvSpPr>
            <p:cNvPr id="4918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918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916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916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4916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4917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7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918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917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918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916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916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4917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7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7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Water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917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Starch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917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Sucrose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917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Minerals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9176" name="Rectangle 42"/>
          <p:cNvSpPr>
            <a:spLocks noChangeArrowheads="1"/>
          </p:cNvSpPr>
          <p:nvPr/>
        </p:nvSpPr>
        <p:spPr bwMode="auto">
          <a:xfrm>
            <a:off x="711200" y="609600"/>
            <a:ext cx="7783513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s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57200" y="30163"/>
            <a:ext cx="8218488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Are you ready?</a:t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Click </a:t>
            </a: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  <a:hlinkClick r:id="" action="ppaction://hlinkshowjump?jump=nextslide"/>
              </a:rPr>
              <a:t>here</a:t>
            </a:r>
            <a:r>
              <a:rPr lang="en-IE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 to continue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5018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1962150" y="2197100"/>
            <a:ext cx="52943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C: Sucrose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€2,000</a:t>
            </a:r>
          </a:p>
        </p:txBody>
      </p:sp>
      <p:pic>
        <p:nvPicPr>
          <p:cNvPr id="50181" name="Picture 9" descr="j03992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484688"/>
            <a:ext cx="31654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68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123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3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124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23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123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20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5120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5123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€2,000: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Phloem transports …</a:t>
              </a:r>
            </a:p>
          </p:txBody>
        </p:sp>
        <p:sp>
          <p:nvSpPr>
            <p:cNvPr id="5123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3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21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121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5121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5122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2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123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22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122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5121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5121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5121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5122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Starch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122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Sucrose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122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51224" name="Rectangle 42"/>
          <p:cNvSpPr>
            <a:spLocks noChangeArrowheads="1"/>
          </p:cNvSpPr>
          <p:nvPr/>
        </p:nvSpPr>
        <p:spPr bwMode="auto">
          <a:xfrm>
            <a:off x="711200" y="609600"/>
            <a:ext cx="7783513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315913" y="5954713"/>
            <a:ext cx="2819400" cy="5746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€2,000.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 know this one, it's … B, I think</a:t>
            </a:r>
          </a:p>
          <a:p>
            <a:pPr eaLnBrk="1" hangingPunct="1"/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90126" name="Picture 14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53253" name="Picture 15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90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430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0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431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430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431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427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5428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5430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€4,000: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Lenticels are used to …</a:t>
              </a:r>
            </a:p>
          </p:txBody>
        </p:sp>
        <p:sp>
          <p:nvSpPr>
            <p:cNvPr id="5430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430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428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428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5428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5429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29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430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429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430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5428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5428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5429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Absorb water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429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Exchange gases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429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Strengthen xylem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429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Transport water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4296" name="Rectangle 41"/>
          <p:cNvSpPr>
            <a:spLocks noChangeArrowheads="1"/>
          </p:cNvSpPr>
          <p:nvPr/>
        </p:nvSpPr>
        <p:spPr bwMode="auto">
          <a:xfrm>
            <a:off x="684213" y="611188"/>
            <a:ext cx="7785100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2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5530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2038350" y="2374900"/>
            <a:ext cx="52720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B: Exchange gases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€4,000</a:t>
            </a:r>
          </a:p>
        </p:txBody>
      </p:sp>
      <p:pic>
        <p:nvPicPr>
          <p:cNvPr id="55301" name="Picture 9" descr="j03992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484688"/>
            <a:ext cx="34194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5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0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635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5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6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635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632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5632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5635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€4,000: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Lenticels are used to …</a:t>
              </a:r>
            </a:p>
          </p:txBody>
        </p:sp>
        <p:sp>
          <p:nvSpPr>
            <p:cNvPr id="5635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5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633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633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5633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5634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4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5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634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4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5633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5633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5633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5634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Exchange gases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634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Strengthen xylem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634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56344" name="Rectangle 41"/>
          <p:cNvSpPr>
            <a:spLocks noChangeArrowheads="1"/>
          </p:cNvSpPr>
          <p:nvPr/>
        </p:nvSpPr>
        <p:spPr bwMode="auto">
          <a:xfrm>
            <a:off x="684213" y="611188"/>
            <a:ext cx="7785100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2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317500" y="5997575"/>
            <a:ext cx="2992438" cy="5667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365625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€4,000.</a:t>
            </a:r>
          </a:p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It is definitely A ... Wait a minute it may be C</a:t>
            </a:r>
          </a:p>
          <a:p>
            <a:pPr eaLnBrk="1" hangingPunct="1"/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8500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5837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85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942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2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943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94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94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939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39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40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5940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5942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€8,000: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Roots are adapted for water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absorption </a:t>
              </a:r>
              <a:r>
                <a:rPr lang="en-GB" altLang="en-US" sz="2800" b="1">
                  <a:solidFill>
                    <a:schemeClr val="bg1"/>
                  </a:solidFill>
                </a:rPr>
                <a:t>by having …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5942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942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940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940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5940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5941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942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941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942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5940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8" name="Text Box 33"/>
          <p:cNvSpPr txBox="1">
            <a:spLocks noChangeArrowheads="1"/>
          </p:cNvSpPr>
          <p:nvPr/>
        </p:nvSpPr>
        <p:spPr bwMode="auto">
          <a:xfrm>
            <a:off x="701675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5940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5941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41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41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Hairs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941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Cuticle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941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Stoma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941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None of these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59416" name="Rectangle 42"/>
          <p:cNvSpPr>
            <a:spLocks noChangeArrowheads="1"/>
          </p:cNvSpPr>
          <p:nvPr/>
        </p:nvSpPr>
        <p:spPr bwMode="auto">
          <a:xfrm>
            <a:off x="706438" y="636588"/>
            <a:ext cx="7808912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2358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8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359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358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359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355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2356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2358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The part of the plant that anchors it in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the ground is the …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358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8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356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56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2356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2357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7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358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357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358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356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356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357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Stem</a:t>
            </a:r>
            <a:endParaRPr lang="en-GB" altLang="en-US" sz="2400" b="1"/>
          </a:p>
        </p:txBody>
      </p:sp>
      <p:sp>
        <p:nvSpPr>
          <p:cNvPr id="2357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Leaf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357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Bud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357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Root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3576" name="Rectangle 41"/>
          <p:cNvSpPr>
            <a:spLocks noChangeArrowheads="1"/>
          </p:cNvSpPr>
          <p:nvPr/>
        </p:nvSpPr>
        <p:spPr bwMode="auto">
          <a:xfrm>
            <a:off x="735013" y="627063"/>
            <a:ext cx="7745412" cy="444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6042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1987550" y="2260600"/>
            <a:ext cx="53213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A: Hairs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€8,000</a:t>
            </a:r>
          </a:p>
        </p:txBody>
      </p:sp>
      <p:pic>
        <p:nvPicPr>
          <p:cNvPr id="60421" name="Picture 9" descr="j03958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4481513"/>
            <a:ext cx="33655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89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147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7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48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147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47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144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6144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6147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€8,000: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Roots are adapted for water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absorption </a:t>
              </a:r>
              <a:r>
                <a:rPr lang="en-GB" altLang="en-US" sz="2800" b="1">
                  <a:solidFill>
                    <a:schemeClr val="bg1"/>
                  </a:solidFill>
                </a:rPr>
                <a:t>by having …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6147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47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145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145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6145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6146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6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47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146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46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6145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6" name="Text Box 33"/>
          <p:cNvSpPr txBox="1">
            <a:spLocks noChangeArrowheads="1"/>
          </p:cNvSpPr>
          <p:nvPr/>
        </p:nvSpPr>
        <p:spPr bwMode="auto">
          <a:xfrm>
            <a:off x="701675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145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6145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5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6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Hairs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146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Cuticle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146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6146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61464" name="Rectangle 42"/>
          <p:cNvSpPr>
            <a:spLocks noChangeArrowheads="1"/>
          </p:cNvSpPr>
          <p:nvPr/>
        </p:nvSpPr>
        <p:spPr bwMode="auto">
          <a:xfrm>
            <a:off x="706438" y="636588"/>
            <a:ext cx="7808912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307975" y="5889625"/>
            <a:ext cx="2859088" cy="62071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€8,000.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bg1"/>
                </a:solidFill>
              </a:rPr>
              <a:t>I am not sure, I would guess A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10036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6349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100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6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454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4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455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454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455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451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660400" y="736600"/>
            <a:ext cx="7848600" cy="2743200"/>
            <a:chOff x="432" y="384"/>
            <a:chExt cx="4944" cy="1728"/>
          </a:xfrm>
        </p:grpSpPr>
        <p:sp>
          <p:nvSpPr>
            <p:cNvPr id="6454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€16,000: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Dicotyledonous plants have …</a:t>
              </a:r>
            </a:p>
          </p:txBody>
        </p:sp>
        <p:sp>
          <p:nvSpPr>
            <p:cNvPr id="6454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4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452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452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6452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6453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3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454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453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454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6452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8" name="Text Box 33"/>
          <p:cNvSpPr txBox="1">
            <a:spLocks noChangeArrowheads="1"/>
          </p:cNvSpPr>
          <p:nvPr/>
        </p:nvSpPr>
        <p:spPr bwMode="auto">
          <a:xfrm>
            <a:off x="701675" y="5781675"/>
            <a:ext cx="434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4529" name="Text Box 34"/>
          <p:cNvSpPr txBox="1">
            <a:spLocks noChangeArrowheads="1"/>
          </p:cNvSpPr>
          <p:nvPr/>
        </p:nvSpPr>
        <p:spPr bwMode="auto">
          <a:xfrm>
            <a:off x="4729163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6453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3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3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Parallel veins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453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Tap roots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453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Fibrous roots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453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Strap leaves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4536" name="Rectangle 42"/>
          <p:cNvSpPr>
            <a:spLocks noChangeArrowheads="1"/>
          </p:cNvSpPr>
          <p:nvPr/>
        </p:nvSpPr>
        <p:spPr bwMode="auto">
          <a:xfrm>
            <a:off x="690563" y="779463"/>
            <a:ext cx="7785100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 flipH="1">
            <a:off x="1314450" y="1408113"/>
            <a:ext cx="6019800" cy="2590800"/>
            <a:chOff x="2976" y="2496"/>
            <a:chExt cx="2640" cy="624"/>
          </a:xfrm>
        </p:grpSpPr>
        <p:sp>
          <p:nvSpPr>
            <p:cNvPr id="6554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1997075" y="1682750"/>
            <a:ext cx="53101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B: Tap roots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€16,000</a:t>
            </a:r>
          </a:p>
        </p:txBody>
      </p:sp>
      <p:pic>
        <p:nvPicPr>
          <p:cNvPr id="65541" name="Picture 9" descr="j03958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4062413"/>
            <a:ext cx="3378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659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9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660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659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659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656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66569" name="Group 16"/>
          <p:cNvGrpSpPr>
            <a:grpSpLocks/>
          </p:cNvGrpSpPr>
          <p:nvPr/>
        </p:nvGrpSpPr>
        <p:grpSpPr bwMode="auto">
          <a:xfrm>
            <a:off x="660400" y="736600"/>
            <a:ext cx="7848600" cy="2743200"/>
            <a:chOff x="432" y="384"/>
            <a:chExt cx="4944" cy="1728"/>
          </a:xfrm>
        </p:grpSpPr>
        <p:sp>
          <p:nvSpPr>
            <p:cNvPr id="6659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€16,000: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Dicotyledonous plants have …</a:t>
              </a:r>
            </a:p>
          </p:txBody>
        </p:sp>
        <p:sp>
          <p:nvSpPr>
            <p:cNvPr id="6659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657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657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6657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6658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8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659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658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658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6657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6" name="Text Box 33"/>
          <p:cNvSpPr txBox="1">
            <a:spLocks noChangeArrowheads="1"/>
          </p:cNvSpPr>
          <p:nvPr/>
        </p:nvSpPr>
        <p:spPr bwMode="auto">
          <a:xfrm>
            <a:off x="701675" y="5781675"/>
            <a:ext cx="434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6577" name="Text Box 34"/>
          <p:cNvSpPr txBox="1">
            <a:spLocks noChangeArrowheads="1"/>
          </p:cNvSpPr>
          <p:nvPr/>
        </p:nvSpPr>
        <p:spPr bwMode="auto">
          <a:xfrm>
            <a:off x="4729163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6657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6658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Tap roots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658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  <a:hlinkClick r:id="rId4" action="ppaction://hlinksldjump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Fibrous roots</a:t>
            </a:r>
            <a:endParaRPr lang="en-GB" altLang="en-US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658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66584" name="Rectangle 42"/>
          <p:cNvSpPr>
            <a:spLocks noChangeArrowheads="1"/>
          </p:cNvSpPr>
          <p:nvPr/>
        </p:nvSpPr>
        <p:spPr bwMode="auto">
          <a:xfrm>
            <a:off x="690563" y="779463"/>
            <a:ext cx="7785100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368300" y="5997575"/>
            <a:ext cx="2930525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06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€16,000.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bg1"/>
                </a:solidFill>
              </a:rPr>
              <a:t>I am not sure, I’d chance B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9524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6861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95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966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66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967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966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967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963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4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6964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6966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€32,000: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In which tissue type would you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find tracheids?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6966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964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964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6964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6965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65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966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965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966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6964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964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6965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5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5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Phloem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965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Dermal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965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7113" y="55102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Xylem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965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Ground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69656" name="Rectangle 41"/>
          <p:cNvSpPr>
            <a:spLocks noChangeArrowheads="1"/>
          </p:cNvSpPr>
          <p:nvPr/>
        </p:nvSpPr>
        <p:spPr bwMode="auto">
          <a:xfrm>
            <a:off x="749300" y="615950"/>
            <a:ext cx="7743825" cy="5699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2458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006600" y="2286000"/>
            <a:ext cx="52609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D: Root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€100</a:t>
            </a:r>
          </a:p>
        </p:txBody>
      </p:sp>
      <p:pic>
        <p:nvPicPr>
          <p:cNvPr id="24581" name="Picture 9" descr="j03992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573588"/>
            <a:ext cx="32416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1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 flipH="1">
            <a:off x="1352550" y="963613"/>
            <a:ext cx="6019800" cy="2590800"/>
            <a:chOff x="2976" y="2496"/>
            <a:chExt cx="2640" cy="624"/>
          </a:xfrm>
        </p:grpSpPr>
        <p:sp>
          <p:nvSpPr>
            <p:cNvPr id="70669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0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1960563" y="1079500"/>
            <a:ext cx="53609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C: Xylem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€32,000</a:t>
            </a:r>
          </a:p>
        </p:txBody>
      </p:sp>
      <p:pic>
        <p:nvPicPr>
          <p:cNvPr id="4097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7" descr="che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466975"/>
            <a:ext cx="68326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3" name="Group 18"/>
          <p:cNvGrpSpPr>
            <a:grpSpLocks/>
          </p:cNvGrpSpPr>
          <p:nvPr/>
        </p:nvGrpSpPr>
        <p:grpSpPr bwMode="auto">
          <a:xfrm>
            <a:off x="1276350" y="3016250"/>
            <a:ext cx="6713538" cy="1212850"/>
            <a:chOff x="804" y="1830"/>
            <a:chExt cx="4229" cy="764"/>
          </a:xfrm>
        </p:grpSpPr>
        <p:sp>
          <p:nvSpPr>
            <p:cNvPr id="70665" name="Text Box 19"/>
            <p:cNvSpPr txBox="1">
              <a:spLocks noChangeArrowheads="1"/>
            </p:cNvSpPr>
            <p:nvPr/>
          </p:nvSpPr>
          <p:spPr bwMode="auto">
            <a:xfrm>
              <a:off x="3984" y="1830"/>
              <a:ext cx="10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fld id="{CFE10C3F-FA27-4727-A6E2-5F8BD79DB6FF}" type="datetime5">
                <a:rPr lang="en-IE" altLang="en-US" sz="2000"/>
                <a:pPr eaLnBrk="1" hangingPunct="1">
                  <a:spcBef>
                    <a:spcPct val="50000"/>
                  </a:spcBef>
                  <a:buFontTx/>
                  <a:buNone/>
                </a:pPr>
                <a:t>7-Feb-17</a:t>
              </a:fld>
              <a:endParaRPr lang="en-IE" altLang="en-US" sz="2000"/>
            </a:p>
          </p:txBody>
        </p:sp>
        <p:sp>
          <p:nvSpPr>
            <p:cNvPr id="70666" name="Text Box 20"/>
            <p:cNvSpPr txBox="1">
              <a:spLocks noChangeArrowheads="1"/>
            </p:cNvSpPr>
            <p:nvPr/>
          </p:nvSpPr>
          <p:spPr bwMode="auto">
            <a:xfrm>
              <a:off x="928" y="2087"/>
              <a:ext cx="16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000"/>
                <a:t>The Contestant</a:t>
              </a:r>
            </a:p>
          </p:txBody>
        </p:sp>
        <p:sp>
          <p:nvSpPr>
            <p:cNvPr id="70667" name="Text Box 21"/>
            <p:cNvSpPr txBox="1">
              <a:spLocks noChangeArrowheads="1"/>
            </p:cNvSpPr>
            <p:nvPr/>
          </p:nvSpPr>
          <p:spPr bwMode="auto">
            <a:xfrm>
              <a:off x="3594" y="2281"/>
              <a:ext cx="1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400"/>
                <a:t>€ 32,000.00</a:t>
              </a:r>
            </a:p>
          </p:txBody>
        </p:sp>
        <p:sp>
          <p:nvSpPr>
            <p:cNvPr id="70668" name="Text Box 22"/>
            <p:cNvSpPr txBox="1">
              <a:spLocks noChangeArrowheads="1"/>
            </p:cNvSpPr>
            <p:nvPr/>
          </p:nvSpPr>
          <p:spPr bwMode="auto">
            <a:xfrm>
              <a:off x="804" y="2344"/>
              <a:ext cx="26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000"/>
                <a:t>Thirty two thousand euro only</a:t>
              </a:r>
            </a:p>
          </p:txBody>
        </p:sp>
      </p:grpSp>
      <p:sp>
        <p:nvSpPr>
          <p:cNvPr id="70664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7171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1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7172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171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7171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168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68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68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7168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7171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€32,000: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In which tissue type would you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find tracheids?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7171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1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69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169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7169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7170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0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7171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170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7170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7169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169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7169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69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0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Phloem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170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7170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7113" y="55102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Xylem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170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71704" name="Rectangle 41"/>
          <p:cNvSpPr>
            <a:spLocks noChangeArrowheads="1"/>
          </p:cNvSpPr>
          <p:nvPr/>
        </p:nvSpPr>
        <p:spPr bwMode="auto">
          <a:xfrm>
            <a:off x="749300" y="615950"/>
            <a:ext cx="7743825" cy="5699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19250" y="1447800"/>
          <a:ext cx="598963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309563" y="5730875"/>
            <a:ext cx="3052762" cy="7127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€32,000.</a:t>
            </a:r>
          </a:p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 believe it is … A</a:t>
            </a:r>
          </a:p>
          <a:p>
            <a:pPr eaLnBrk="1" hangingPunct="1"/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10548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7373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105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8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7478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78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7479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478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7479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475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5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7476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7478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€64,000: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One of the Irish Scientists credited with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the Cohesion-tension model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water movement in plants is …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7478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478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476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476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7476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7477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77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7478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477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7478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7476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476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7477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Watson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477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Wallace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477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Darwin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477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Dixon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4776" name="Rectangle 42"/>
          <p:cNvSpPr>
            <a:spLocks noChangeArrowheads="1"/>
          </p:cNvSpPr>
          <p:nvPr/>
        </p:nvSpPr>
        <p:spPr bwMode="auto">
          <a:xfrm>
            <a:off x="715963" y="633413"/>
            <a:ext cx="7785100" cy="471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 flipH="1">
            <a:off x="1336675" y="1852613"/>
            <a:ext cx="6019800" cy="2590800"/>
            <a:chOff x="2976" y="2496"/>
            <a:chExt cx="2640" cy="624"/>
          </a:xfrm>
        </p:grpSpPr>
        <p:sp>
          <p:nvSpPr>
            <p:cNvPr id="7578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1966913" y="1957388"/>
            <a:ext cx="53609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D: Dixon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€64,000</a:t>
            </a:r>
          </a:p>
        </p:txBody>
      </p:sp>
      <p:pic>
        <p:nvPicPr>
          <p:cNvPr id="75781" name="Picture 9" descr="j03988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457700"/>
            <a:ext cx="3200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3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8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7683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3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7684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683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7683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680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7680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7683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€64,000: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One of the Irish Scientists credited with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the Cohesion-tension model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water movement in plants is …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7683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681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1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681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7681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7682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2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7683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682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7682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7681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1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1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681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7681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1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2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7682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7682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Darwin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682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Dixon 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6824" name="Rectangle 42"/>
          <p:cNvSpPr>
            <a:spLocks noChangeArrowheads="1"/>
          </p:cNvSpPr>
          <p:nvPr/>
        </p:nvSpPr>
        <p:spPr bwMode="auto">
          <a:xfrm>
            <a:off x="715963" y="633413"/>
            <a:ext cx="7785100" cy="471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288925" y="5956300"/>
            <a:ext cx="2743200" cy="6191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54575" cy="4941888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€64,000.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 think it is C or D. I’m nor sure which. Take a chance on D.</a:t>
            </a:r>
          </a:p>
          <a:p>
            <a:pPr eaLnBrk="1" hangingPunct="1"/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11572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7885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115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25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7990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90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7991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990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7991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987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7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7988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7990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€125,000: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The gas that controls stomatal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opening is …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7990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990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988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988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7988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7989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89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7990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989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7990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7988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8" name="Text Box 33"/>
          <p:cNvSpPr txBox="1">
            <a:spLocks noChangeArrowheads="1"/>
          </p:cNvSpPr>
          <p:nvPr/>
        </p:nvSpPr>
        <p:spPr bwMode="auto">
          <a:xfrm>
            <a:off x="690563" y="5781675"/>
            <a:ext cx="434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988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7989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9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9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O</a:t>
            </a:r>
            <a:r>
              <a:rPr lang="en-GB" altLang="en-US" sz="2400" b="1" baseline="-25000">
                <a:solidFill>
                  <a:schemeClr val="bg1"/>
                </a:solidFill>
                <a:hlinkClick r:id="rId3" action="ppaction://hlinksldjump"/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989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H</a:t>
            </a:r>
            <a:r>
              <a:rPr lang="en-GB" altLang="en-US" sz="2400" b="1" baseline="-25000">
                <a:solidFill>
                  <a:schemeClr val="bg1"/>
                </a:solidFill>
                <a:hlinkClick r:id="rId3" action="ppaction://hlinksldjump"/>
              </a:rPr>
              <a:t>2</a:t>
            </a: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O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989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CO</a:t>
            </a:r>
            <a:r>
              <a:rPr lang="en-GB" altLang="en-US" sz="2400" b="1" baseline="-25000">
                <a:solidFill>
                  <a:schemeClr val="bg1"/>
                </a:solidFill>
                <a:hlinkClick r:id="rId3" action="ppaction://hlinksldjump"/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989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N</a:t>
            </a:r>
            <a:r>
              <a:rPr lang="en-GB" altLang="en-US" sz="2400" b="1" baseline="-25000">
                <a:solidFill>
                  <a:schemeClr val="bg1"/>
                </a:solidFill>
                <a:hlinkClick r:id="rId3" action="ppaction://hlinksldjump"/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79896" name="Rectangle 42"/>
          <p:cNvSpPr>
            <a:spLocks noChangeArrowheads="1"/>
          </p:cNvSpPr>
          <p:nvPr/>
        </p:nvSpPr>
        <p:spPr bwMode="auto">
          <a:xfrm>
            <a:off x="725488" y="631825"/>
            <a:ext cx="7758112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2563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3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564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563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563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560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2563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The part of the plant that anchors it in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the ground is the …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563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3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561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561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2561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2562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563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562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562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561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561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561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2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562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2562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Bud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562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Root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5624" name="Rectangle 41"/>
          <p:cNvSpPr>
            <a:spLocks noChangeArrowheads="1"/>
          </p:cNvSpPr>
          <p:nvPr/>
        </p:nvSpPr>
        <p:spPr bwMode="auto">
          <a:xfrm>
            <a:off x="735013" y="627063"/>
            <a:ext cx="7745412" cy="444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8255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089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8090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1935163" y="2132013"/>
            <a:ext cx="54260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C: CO</a:t>
            </a:r>
            <a:r>
              <a:rPr lang="en-US" altLang="en-US" sz="4000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€125,000</a:t>
            </a:r>
          </a:p>
        </p:txBody>
      </p:sp>
      <p:pic>
        <p:nvPicPr>
          <p:cNvPr id="80901" name="Picture 9" descr="j03958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646613"/>
            <a:ext cx="3200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6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8195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5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8196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195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8195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192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2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2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8192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8195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€125,000: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The gas that controls stomatal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opening is …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8195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195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193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193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8193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8194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4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8195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194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8194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8193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6" name="Text Box 33"/>
          <p:cNvSpPr txBox="1">
            <a:spLocks noChangeArrowheads="1"/>
          </p:cNvSpPr>
          <p:nvPr/>
        </p:nvSpPr>
        <p:spPr bwMode="auto">
          <a:xfrm>
            <a:off x="690563" y="5781675"/>
            <a:ext cx="434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193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193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3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4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O</a:t>
            </a:r>
            <a:r>
              <a:rPr lang="en-GB" altLang="en-US" sz="2400" b="1" baseline="-25000">
                <a:solidFill>
                  <a:schemeClr val="bg1"/>
                </a:solidFill>
                <a:hlinkClick r:id="rId3" action="ppaction://hlinksldjump"/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194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8194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CO</a:t>
            </a:r>
            <a:r>
              <a:rPr lang="en-GB" altLang="en-US" sz="2400" b="1" baseline="-25000">
                <a:solidFill>
                  <a:schemeClr val="bg1"/>
                </a:solidFill>
                <a:hlinkClick r:id="rId3" action="ppaction://hlinksldjump"/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194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81944" name="Rectangle 42"/>
          <p:cNvSpPr>
            <a:spLocks noChangeArrowheads="1"/>
          </p:cNvSpPr>
          <p:nvPr/>
        </p:nvSpPr>
        <p:spPr bwMode="auto">
          <a:xfrm>
            <a:off x="725488" y="631825"/>
            <a:ext cx="7758112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228600" y="6042025"/>
            <a:ext cx="2776538" cy="5873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€125,000.</a:t>
            </a:r>
          </a:p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 know it. Oh! Chance C or D</a:t>
            </a:r>
          </a:p>
          <a:p>
            <a:pPr eaLnBrk="1" hangingPunct="1"/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12596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8397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125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65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8502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2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8503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50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850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499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85001" name="Group 16"/>
          <p:cNvGrpSpPr>
            <a:grpSpLocks/>
          </p:cNvGrpSpPr>
          <p:nvPr/>
        </p:nvGrpSpPr>
        <p:grpSpPr bwMode="auto">
          <a:xfrm>
            <a:off x="660400" y="596900"/>
            <a:ext cx="7848600" cy="2743200"/>
            <a:chOff x="416" y="376"/>
            <a:chExt cx="4944" cy="1728"/>
          </a:xfrm>
        </p:grpSpPr>
        <p:sp>
          <p:nvSpPr>
            <p:cNvPr id="85024" name="AutoShape 17"/>
            <p:cNvSpPr>
              <a:spLocks noChangeArrowheads="1"/>
            </p:cNvSpPr>
            <p:nvPr/>
          </p:nvSpPr>
          <p:spPr bwMode="auto">
            <a:xfrm>
              <a:off x="416" y="376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€250,000: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In which tissue type would you find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chloroplasts?</a:t>
              </a:r>
            </a:p>
          </p:txBody>
        </p:sp>
        <p:sp>
          <p:nvSpPr>
            <p:cNvPr id="8502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502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500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500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8500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8501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1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8502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501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8502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8500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500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501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1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1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98550" y="4003675"/>
            <a:ext cx="3043238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Phloem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501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Ground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501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Dermal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501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Xylem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5016" name="Rectangle 43"/>
          <p:cNvSpPr>
            <a:spLocks noChangeArrowheads="1"/>
          </p:cNvSpPr>
          <p:nvPr/>
        </p:nvSpPr>
        <p:spPr bwMode="auto">
          <a:xfrm>
            <a:off x="720725" y="622300"/>
            <a:ext cx="7797800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 flipH="1">
            <a:off x="1314450" y="2119313"/>
            <a:ext cx="6019800" cy="2590800"/>
            <a:chOff x="2976" y="2496"/>
            <a:chExt cx="2640" cy="624"/>
          </a:xfrm>
        </p:grpSpPr>
        <p:sp>
          <p:nvSpPr>
            <p:cNvPr id="8602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1974850" y="2174875"/>
            <a:ext cx="53419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B: Ground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€250,000</a:t>
            </a:r>
          </a:p>
        </p:txBody>
      </p:sp>
      <p:pic>
        <p:nvPicPr>
          <p:cNvPr id="86021" name="Picture 9" descr="j03992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4535488"/>
            <a:ext cx="32543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4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8707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7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8708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707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8707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704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87049" name="Group 16"/>
          <p:cNvGrpSpPr>
            <a:grpSpLocks/>
          </p:cNvGrpSpPr>
          <p:nvPr/>
        </p:nvGrpSpPr>
        <p:grpSpPr bwMode="auto">
          <a:xfrm>
            <a:off x="658813" y="592138"/>
            <a:ext cx="7848600" cy="2743200"/>
            <a:chOff x="432" y="384"/>
            <a:chExt cx="4944" cy="1728"/>
          </a:xfrm>
        </p:grpSpPr>
        <p:sp>
          <p:nvSpPr>
            <p:cNvPr id="8707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€250,000: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In which tissue type would you find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chloroplasts?</a:t>
              </a:r>
            </a:p>
          </p:txBody>
        </p:sp>
        <p:sp>
          <p:nvSpPr>
            <p:cNvPr id="87073" name="AutoShape 18"/>
            <p:cNvSpPr>
              <a:spLocks noChangeArrowheads="1"/>
            </p:cNvSpPr>
            <p:nvPr/>
          </p:nvSpPr>
          <p:spPr bwMode="auto">
            <a:xfrm>
              <a:off x="539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7074" name="AutoShape 19"/>
            <p:cNvSpPr>
              <a:spLocks noChangeArrowheads="1"/>
            </p:cNvSpPr>
            <p:nvPr/>
          </p:nvSpPr>
          <p:spPr bwMode="auto">
            <a:xfrm>
              <a:off x="5099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705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5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8705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8706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6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8707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706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8706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8705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5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5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6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98550" y="4003675"/>
            <a:ext cx="3043238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Phloem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706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Ground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706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8706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87064" name="Rectangle 43"/>
          <p:cNvSpPr>
            <a:spLocks noChangeArrowheads="1"/>
          </p:cNvSpPr>
          <p:nvPr/>
        </p:nvSpPr>
        <p:spPr bwMode="auto">
          <a:xfrm>
            <a:off x="720725" y="622300"/>
            <a:ext cx="7797800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314325" y="6062663"/>
            <a:ext cx="2928938" cy="4968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25975" cy="452596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€250,000.</a:t>
            </a:r>
          </a:p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It’s either A or B, I’m 100% certain of that.</a:t>
            </a:r>
          </a:p>
          <a:p>
            <a:pPr eaLnBrk="1" hangingPunct="1"/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12084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8909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120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45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9014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4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015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014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015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011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1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2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90121" name="Group 16"/>
          <p:cNvGrpSpPr>
            <a:grpSpLocks/>
          </p:cNvGrpSpPr>
          <p:nvPr/>
        </p:nvGrpSpPr>
        <p:grpSpPr bwMode="auto">
          <a:xfrm>
            <a:off x="673100" y="596900"/>
            <a:ext cx="7848600" cy="2743200"/>
            <a:chOff x="432" y="384"/>
            <a:chExt cx="4944" cy="1728"/>
          </a:xfrm>
        </p:grpSpPr>
        <p:sp>
          <p:nvSpPr>
            <p:cNvPr id="9014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€500,000: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What chemical strengthens the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walls of xylem?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9014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014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012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9012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9012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9013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3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014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4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013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014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4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9012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9012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9013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3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3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Cellulose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013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Lignin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013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Chitin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013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Keratin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0136" name="Rectangle 41"/>
          <p:cNvSpPr>
            <a:spLocks noChangeArrowheads="1"/>
          </p:cNvSpPr>
          <p:nvPr/>
        </p:nvSpPr>
        <p:spPr bwMode="auto">
          <a:xfrm>
            <a:off x="696913" y="627063"/>
            <a:ext cx="7777162" cy="538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9563" y="1585913"/>
          <a:ext cx="5984875" cy="36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80988" y="5976938"/>
            <a:ext cx="3105150" cy="5984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 flipH="1">
            <a:off x="1303338" y="1385888"/>
            <a:ext cx="6019800" cy="2590800"/>
            <a:chOff x="2976" y="2496"/>
            <a:chExt cx="2640" cy="624"/>
          </a:xfrm>
        </p:grpSpPr>
        <p:sp>
          <p:nvSpPr>
            <p:cNvPr id="91144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91140" name="Picture 11" descr="j04003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3843338"/>
            <a:ext cx="31781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ext Box 13"/>
          <p:cNvSpPr txBox="1">
            <a:spLocks noChangeArrowheads="1"/>
          </p:cNvSpPr>
          <p:nvPr/>
        </p:nvSpPr>
        <p:spPr bwMode="auto">
          <a:xfrm>
            <a:off x="1952625" y="1470025"/>
            <a:ext cx="53609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B: Lignin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You have won €500,000</a:t>
            </a:r>
          </a:p>
        </p:txBody>
      </p:sp>
      <p:sp>
        <p:nvSpPr>
          <p:cNvPr id="9114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2738" y="6040438"/>
            <a:ext cx="1714500" cy="639762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Next Question</a:t>
            </a:r>
            <a:endParaRPr lang="en-US" altLang="en-US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19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6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9219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19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220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219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219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9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216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6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6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92169" name="Group 16"/>
          <p:cNvGrpSpPr>
            <a:grpSpLocks/>
          </p:cNvGrpSpPr>
          <p:nvPr/>
        </p:nvGrpSpPr>
        <p:grpSpPr bwMode="auto">
          <a:xfrm>
            <a:off x="673100" y="596900"/>
            <a:ext cx="7848600" cy="2743200"/>
            <a:chOff x="432" y="384"/>
            <a:chExt cx="4944" cy="1728"/>
          </a:xfrm>
        </p:grpSpPr>
        <p:sp>
          <p:nvSpPr>
            <p:cNvPr id="9219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€500,000: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What chemical strengthens the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walls of xylem?</a:t>
              </a:r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9219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19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17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9217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9217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9218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18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219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9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218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218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9217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9217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9217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7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8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363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Cellulose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218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Lignin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218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9218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92184" name="Rectangle 41"/>
          <p:cNvSpPr>
            <a:spLocks noChangeArrowheads="1"/>
          </p:cNvSpPr>
          <p:nvPr/>
        </p:nvSpPr>
        <p:spPr bwMode="auto">
          <a:xfrm>
            <a:off x="696913" y="627063"/>
            <a:ext cx="7777162" cy="538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3188" name="Rectangle 6"/>
          <p:cNvSpPr>
            <a:spLocks noChangeArrowheads="1"/>
          </p:cNvSpPr>
          <p:nvPr/>
        </p:nvSpPr>
        <p:spPr bwMode="auto">
          <a:xfrm>
            <a:off x="374650" y="5954713"/>
            <a:ext cx="2649538" cy="5984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€500,000.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 know this? Is it B?</a:t>
            </a: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/>
          </a:p>
        </p:txBody>
      </p:sp>
      <p:pic>
        <p:nvPicPr>
          <p:cNvPr id="110605" name="Picture 13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94213" name="Picture 14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110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5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9526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6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527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7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526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527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7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523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5238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5240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95241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95264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€1,000,000: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Name a type of modified stem that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functions in food storage.</a:t>
              </a:r>
            </a:p>
          </p:txBody>
        </p:sp>
        <p:sp>
          <p:nvSpPr>
            <p:cNvPr id="95265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5266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524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43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95244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95245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95257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58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5262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6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5259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526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61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95246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4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48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95249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95250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5251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5252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4003675"/>
            <a:ext cx="3043238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Carrot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525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Potato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5254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Bulb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5255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Tuber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5256" name="Rectangle 41"/>
          <p:cNvSpPr>
            <a:spLocks noChangeArrowheads="1"/>
          </p:cNvSpPr>
          <p:nvPr/>
        </p:nvSpPr>
        <p:spPr bwMode="auto">
          <a:xfrm>
            <a:off x="723900" y="598488"/>
            <a:ext cx="7791450" cy="619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Sj0388594000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5148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AutoShape 2"/>
          <p:cNvSpPr>
            <a:spLocks noChangeArrowheads="1"/>
          </p:cNvSpPr>
          <p:nvPr/>
        </p:nvSpPr>
        <p:spPr bwMode="auto">
          <a:xfrm>
            <a:off x="838200" y="914400"/>
            <a:ext cx="7467600" cy="4876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6260" name="Group 3"/>
          <p:cNvGrpSpPr>
            <a:grpSpLocks/>
          </p:cNvGrpSpPr>
          <p:nvPr/>
        </p:nvGrpSpPr>
        <p:grpSpPr bwMode="auto">
          <a:xfrm flipH="1">
            <a:off x="1314450" y="973138"/>
            <a:ext cx="6019800" cy="2590800"/>
            <a:chOff x="2976" y="2496"/>
            <a:chExt cx="2640" cy="624"/>
          </a:xfrm>
        </p:grpSpPr>
        <p:sp>
          <p:nvSpPr>
            <p:cNvPr id="96268" name="Line 4"/>
            <p:cNvSpPr>
              <a:spLocks noChangeShapeType="1"/>
            </p:cNvSpPr>
            <p:nvPr/>
          </p:nvSpPr>
          <p:spPr bwMode="auto">
            <a:xfrm>
              <a:off x="5328" y="2809"/>
              <a:ext cx="2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AutoShape 5"/>
            <p:cNvSpPr>
              <a:spLocks noChangeArrowheads="1"/>
            </p:cNvSpPr>
            <p:nvPr/>
          </p:nvSpPr>
          <p:spPr bwMode="auto">
            <a:xfrm>
              <a:off x="2976" y="2496"/>
              <a:ext cx="2352" cy="624"/>
            </a:xfrm>
            <a:prstGeom prst="flowChartPreparation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2501900" y="935038"/>
            <a:ext cx="4432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Congratulations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You are a Millionaire!</a:t>
            </a:r>
          </a:p>
        </p:txBody>
      </p:sp>
      <p:pic>
        <p:nvPicPr>
          <p:cNvPr id="96262" name="Picture 12" descr="che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239963"/>
            <a:ext cx="71151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63" name="Group 18"/>
          <p:cNvGrpSpPr>
            <a:grpSpLocks/>
          </p:cNvGrpSpPr>
          <p:nvPr/>
        </p:nvGrpSpPr>
        <p:grpSpPr bwMode="auto">
          <a:xfrm>
            <a:off x="1276350" y="2827338"/>
            <a:ext cx="6854825" cy="1212850"/>
            <a:chOff x="804" y="1781"/>
            <a:chExt cx="4318" cy="764"/>
          </a:xfrm>
        </p:grpSpPr>
        <p:sp>
          <p:nvSpPr>
            <p:cNvPr id="96264" name="Text Box 14"/>
            <p:cNvSpPr txBox="1">
              <a:spLocks noChangeArrowheads="1"/>
            </p:cNvSpPr>
            <p:nvPr/>
          </p:nvSpPr>
          <p:spPr bwMode="auto">
            <a:xfrm>
              <a:off x="3984" y="1781"/>
              <a:ext cx="11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fld id="{896A4DDC-FB36-42B4-BF8D-37B2F3293360}" type="datetime5">
                <a:rPr lang="en-IE" altLang="en-US" sz="2000"/>
                <a:pPr eaLnBrk="1" hangingPunct="1">
                  <a:spcBef>
                    <a:spcPct val="50000"/>
                  </a:spcBef>
                  <a:buFontTx/>
                  <a:buNone/>
                </a:pPr>
                <a:t>7-Feb-17</a:t>
              </a:fld>
              <a:endParaRPr lang="en-IE" altLang="en-US" sz="2000"/>
            </a:p>
          </p:txBody>
        </p:sp>
        <p:sp>
          <p:nvSpPr>
            <p:cNvPr id="96265" name="Text Box 15"/>
            <p:cNvSpPr txBox="1">
              <a:spLocks noChangeArrowheads="1"/>
            </p:cNvSpPr>
            <p:nvPr/>
          </p:nvSpPr>
          <p:spPr bwMode="auto">
            <a:xfrm>
              <a:off x="928" y="2038"/>
              <a:ext cx="16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000"/>
                <a:t>The Contestant</a:t>
              </a:r>
            </a:p>
          </p:txBody>
        </p:sp>
        <p:sp>
          <p:nvSpPr>
            <p:cNvPr id="96266" name="Text Box 16"/>
            <p:cNvSpPr txBox="1">
              <a:spLocks noChangeArrowheads="1"/>
            </p:cNvSpPr>
            <p:nvPr/>
          </p:nvSpPr>
          <p:spPr bwMode="auto">
            <a:xfrm>
              <a:off x="3594" y="2232"/>
              <a:ext cx="14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400"/>
                <a:t>€ 1,000,000.00</a:t>
              </a:r>
            </a:p>
          </p:txBody>
        </p:sp>
        <p:sp>
          <p:nvSpPr>
            <p:cNvPr id="96267" name="Text Box 17"/>
            <p:cNvSpPr txBox="1">
              <a:spLocks noChangeArrowheads="1"/>
            </p:cNvSpPr>
            <p:nvPr/>
          </p:nvSpPr>
          <p:spPr bwMode="auto">
            <a:xfrm>
              <a:off x="804" y="2295"/>
              <a:ext cx="26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000"/>
                <a:t>One million euro only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9731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1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732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2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731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731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1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7285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8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7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88" name="Text Box 15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97289" name="Group 16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97312" name="AutoShape 17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€1,000,000: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Name a type of modified stem that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functions in food storage.</a:t>
              </a:r>
            </a:p>
          </p:txBody>
        </p:sp>
        <p:sp>
          <p:nvSpPr>
            <p:cNvPr id="97313" name="AutoShape 18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7314" name="AutoShape 19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7290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1" name="Text Box 21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97292" name="Text Box 22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97293" name="Group 23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97305" name="Line 24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06" name="Group 25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7310" name="Line 26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11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7307" name="Group 28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7308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09" name="AutoShape 30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97294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5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6" name="Text Box 33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97297" name="Text Box 34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97298" name="AutoShape 3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9" name="AutoShape 3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300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4003675"/>
            <a:ext cx="3043238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730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51438" y="3981450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3" action="ppaction://hlinksldjump"/>
              </a:rPr>
              <a:t>Potato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7302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7303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Tuber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97304" name="Rectangle 41"/>
          <p:cNvSpPr>
            <a:spLocks noChangeArrowheads="1"/>
          </p:cNvSpPr>
          <p:nvPr/>
        </p:nvSpPr>
        <p:spPr bwMode="auto">
          <a:xfrm>
            <a:off x="723900" y="598488"/>
            <a:ext cx="7791450" cy="619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Ask the audience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447800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320675" y="5889625"/>
            <a:ext cx="2901950" cy="5984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hlinkClick r:id="rId3" action="ppaction://hlinksldjump"/>
              </a:rPr>
              <a:t>Back to question</a:t>
            </a:r>
            <a:endParaRPr lang="en-GB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881688" cy="452596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€1,000,000.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 do not have a clue I’m afraid</a:t>
            </a:r>
          </a:p>
          <a:p>
            <a:pPr eaLnBrk="1" hangingPunct="1"/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/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131084" name="Picture 12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99333" name="Picture 13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131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8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GB" altLang="en-US" smtClean="0"/>
          </a:p>
          <a:p>
            <a:pPr algn="ctr" eaLnBrk="1" hangingPunct="1">
              <a:buFontTx/>
              <a:buNone/>
            </a:pPr>
            <a:endParaRPr lang="en-GB" altLang="en-US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GB" altLang="en-US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WRONG ANSWER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Hard Luck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You leave with nothing</a:t>
            </a:r>
          </a:p>
          <a:p>
            <a:pPr algn="ctr" eaLnBrk="1" hangingPunct="1">
              <a:buFontTx/>
              <a:buNone/>
            </a:pPr>
            <a:endParaRPr lang="en-GB" altLang="en-US" smtClean="0"/>
          </a:p>
          <a:p>
            <a:pPr algn="ctr" eaLnBrk="1" hangingPunct="1">
              <a:buFontTx/>
              <a:buNone/>
            </a:pPr>
            <a:r>
              <a:rPr lang="en-GB" altLang="en-US" smtClean="0">
                <a:hlinkClick r:id="rId2" action="ppaction://hlinksldjump"/>
              </a:rPr>
              <a:t>Try Again</a:t>
            </a:r>
            <a:endParaRPr lang="en-GB" alt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Phone a friend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accent1"/>
                </a:solidFill>
              </a:rPr>
              <a:t>Hello, it's Chris Tarrant on Who wants to be a millionaire, this question is for €100.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bg1"/>
                </a:solidFill>
              </a:rPr>
              <a:t>It has to be D Chris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hlinkClick r:id="rId4" action="ppaction://hlinksldjump"/>
              </a:rPr>
              <a:t>Back to question</a:t>
            </a:r>
            <a:endParaRPr lang="en-GB" altLang="en-US" sz="2800" smtClean="0">
              <a:solidFill>
                <a:schemeClr val="bg1"/>
              </a:solidFill>
            </a:endParaRPr>
          </a:p>
        </p:txBody>
      </p:sp>
      <p:pic>
        <p:nvPicPr>
          <p:cNvPr id="64526" name="Picture 14">
            <a:hlinkClick r:id="" action="ppaction://media"/>
          </p:cNvPr>
          <p:cNvPicPr>
            <a:picLocks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7653" name="Picture 16" descr="MCj04360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3480">
            <a:off x="5218113" y="2413000"/>
            <a:ext cx="3508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64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6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WRONG ANSWER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Hard Luck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You leave with a cheque for €1,000.00</a:t>
            </a:r>
          </a:p>
          <a:p>
            <a:pPr algn="ctr" eaLnBrk="1" hangingPunct="1">
              <a:buFontTx/>
              <a:buNone/>
            </a:pPr>
            <a:endParaRPr lang="en-GB" altLang="en-US" smtClean="0"/>
          </a:p>
          <a:p>
            <a:pPr algn="ctr" eaLnBrk="1" hangingPunct="1">
              <a:buFontTx/>
              <a:buNone/>
            </a:pPr>
            <a:endParaRPr lang="en-GB" altLang="en-US" smtClean="0">
              <a:hlinkClick r:id="rId2" action="ppaction://hlinksldjump"/>
            </a:endParaRPr>
          </a:p>
          <a:p>
            <a:pPr algn="ctr" eaLnBrk="1" hangingPunct="1">
              <a:buFontTx/>
              <a:buNone/>
            </a:pPr>
            <a:endParaRPr lang="en-GB" altLang="en-US" smtClean="0">
              <a:hlinkClick r:id="rId2" action="ppaction://hlinksldjump"/>
            </a:endParaRPr>
          </a:p>
          <a:p>
            <a:pPr algn="ctr" eaLnBrk="1" hangingPunct="1">
              <a:buFontTx/>
              <a:buNone/>
            </a:pPr>
            <a:endParaRPr lang="en-GB" altLang="en-US" smtClean="0">
              <a:hlinkClick r:id="rId2" action="ppaction://hlinksldjump"/>
            </a:endParaRPr>
          </a:p>
          <a:p>
            <a:pPr algn="ctr" eaLnBrk="1" hangingPunct="1">
              <a:buFontTx/>
              <a:buNone/>
            </a:pPr>
            <a:endParaRPr lang="en-GB" altLang="en-US" smtClean="0">
              <a:hlinkClick r:id="rId2" action="ppaction://hlinksldjump"/>
            </a:endParaRPr>
          </a:p>
          <a:p>
            <a:pPr algn="ctr" eaLnBrk="1" hangingPunct="1">
              <a:buFontTx/>
              <a:buNone/>
            </a:pPr>
            <a:endParaRPr lang="en-GB" altLang="en-US" smtClean="0">
              <a:hlinkClick r:id="rId2" action="ppaction://hlinksldjump"/>
            </a:endParaRPr>
          </a:p>
          <a:p>
            <a:pPr algn="ctr" eaLnBrk="1" hangingPunct="1">
              <a:buFontTx/>
              <a:buNone/>
            </a:pPr>
            <a:r>
              <a:rPr lang="en-GB" altLang="en-US" smtClean="0">
                <a:hlinkClick r:id="rId3" action="ppaction://hlinksldjump"/>
              </a:rPr>
              <a:t>Try Again</a:t>
            </a:r>
            <a:endParaRPr lang="en-GB" altLang="en-US" smtClean="0"/>
          </a:p>
        </p:txBody>
      </p:sp>
      <p:pic>
        <p:nvPicPr>
          <p:cNvPr id="101379" name="Picture 29" descr="che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430463"/>
            <a:ext cx="69151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0" name="Group 31"/>
          <p:cNvGrpSpPr>
            <a:grpSpLocks/>
          </p:cNvGrpSpPr>
          <p:nvPr/>
        </p:nvGrpSpPr>
        <p:grpSpPr bwMode="auto">
          <a:xfrm>
            <a:off x="1276350" y="2970213"/>
            <a:ext cx="6757988" cy="1212850"/>
            <a:chOff x="804" y="1830"/>
            <a:chExt cx="4257" cy="764"/>
          </a:xfrm>
        </p:grpSpPr>
        <p:sp>
          <p:nvSpPr>
            <p:cNvPr id="101381" name="Text Box 25"/>
            <p:cNvSpPr txBox="1">
              <a:spLocks noChangeArrowheads="1"/>
            </p:cNvSpPr>
            <p:nvPr/>
          </p:nvSpPr>
          <p:spPr bwMode="auto">
            <a:xfrm>
              <a:off x="3984" y="1830"/>
              <a:ext cx="10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fld id="{CD39C8FF-5DC6-4879-8F7C-897BE17535F3}" type="datetime5">
                <a:rPr lang="en-IE" altLang="en-US" sz="2000"/>
                <a:pPr eaLnBrk="1" hangingPunct="1">
                  <a:spcBef>
                    <a:spcPct val="50000"/>
                  </a:spcBef>
                  <a:buFontTx/>
                  <a:buNone/>
                </a:pPr>
                <a:t>7-Feb-17</a:t>
              </a:fld>
              <a:endParaRPr lang="en-IE" altLang="en-US" sz="2000"/>
            </a:p>
          </p:txBody>
        </p:sp>
        <p:sp>
          <p:nvSpPr>
            <p:cNvPr id="101382" name="Text Box 26"/>
            <p:cNvSpPr txBox="1">
              <a:spLocks noChangeArrowheads="1"/>
            </p:cNvSpPr>
            <p:nvPr/>
          </p:nvSpPr>
          <p:spPr bwMode="auto">
            <a:xfrm>
              <a:off x="928" y="2087"/>
              <a:ext cx="16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000"/>
                <a:t>The Contestant</a:t>
              </a:r>
            </a:p>
          </p:txBody>
        </p:sp>
        <p:sp>
          <p:nvSpPr>
            <p:cNvPr id="101383" name="Text Box 28"/>
            <p:cNvSpPr txBox="1">
              <a:spLocks noChangeArrowheads="1"/>
            </p:cNvSpPr>
            <p:nvPr/>
          </p:nvSpPr>
          <p:spPr bwMode="auto">
            <a:xfrm>
              <a:off x="3594" y="2281"/>
              <a:ext cx="1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400"/>
                <a:t>€ 1,000.00</a:t>
              </a:r>
            </a:p>
          </p:txBody>
        </p:sp>
        <p:sp>
          <p:nvSpPr>
            <p:cNvPr id="101384" name="Text Box 27"/>
            <p:cNvSpPr txBox="1">
              <a:spLocks noChangeArrowheads="1"/>
            </p:cNvSpPr>
            <p:nvPr/>
          </p:nvSpPr>
          <p:spPr bwMode="auto">
            <a:xfrm>
              <a:off x="804" y="2344"/>
              <a:ext cx="26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000"/>
                <a:t>One thousand euro only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WRONG ANSWER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Hard Luck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chemeClr val="bg1"/>
                </a:solidFill>
              </a:rPr>
              <a:t>You leave with a cheque for €32,000.00 </a:t>
            </a:r>
          </a:p>
          <a:p>
            <a:pPr algn="ctr" eaLnBrk="1" hangingPunct="1">
              <a:buFontTx/>
              <a:buNone/>
            </a:pPr>
            <a:endParaRPr lang="en-GB" altLang="en-US" smtClean="0"/>
          </a:p>
          <a:p>
            <a:pPr algn="ctr" eaLnBrk="1" hangingPunct="1">
              <a:buFontTx/>
              <a:buNone/>
            </a:pPr>
            <a:endParaRPr lang="en-GB" altLang="en-US" smtClean="0"/>
          </a:p>
          <a:p>
            <a:pPr algn="ctr" eaLnBrk="1" hangingPunct="1">
              <a:buFontTx/>
              <a:buNone/>
            </a:pPr>
            <a:endParaRPr lang="en-GB" altLang="en-US" smtClean="0"/>
          </a:p>
          <a:p>
            <a:pPr algn="ctr" eaLnBrk="1" hangingPunct="1">
              <a:buFontTx/>
              <a:buNone/>
            </a:pPr>
            <a:endParaRPr lang="en-GB" altLang="en-US" smtClean="0"/>
          </a:p>
          <a:p>
            <a:pPr algn="ctr" eaLnBrk="1" hangingPunct="1">
              <a:buFontTx/>
              <a:buNone/>
            </a:pPr>
            <a:endParaRPr lang="en-GB" altLang="en-US" smtClean="0"/>
          </a:p>
          <a:p>
            <a:pPr algn="ctr" eaLnBrk="1" hangingPunct="1">
              <a:buFontTx/>
              <a:buNone/>
            </a:pPr>
            <a:endParaRPr lang="en-GB" altLang="en-US" smtClean="0"/>
          </a:p>
          <a:p>
            <a:pPr algn="ctr" eaLnBrk="1" hangingPunct="1">
              <a:buFontTx/>
              <a:buNone/>
            </a:pPr>
            <a:r>
              <a:rPr lang="en-GB" altLang="en-US" smtClean="0">
                <a:hlinkClick r:id="rId2" action="ppaction://hlinksldjump"/>
              </a:rPr>
              <a:t>Try Again</a:t>
            </a:r>
            <a:endParaRPr lang="en-GB" altLang="en-US" smtClean="0"/>
          </a:p>
        </p:txBody>
      </p:sp>
      <p:pic>
        <p:nvPicPr>
          <p:cNvPr id="102403" name="Picture 17" descr="che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466975"/>
            <a:ext cx="69151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04" name="Group 18"/>
          <p:cNvGrpSpPr>
            <a:grpSpLocks/>
          </p:cNvGrpSpPr>
          <p:nvPr/>
        </p:nvGrpSpPr>
        <p:grpSpPr bwMode="auto">
          <a:xfrm>
            <a:off x="1276350" y="3016250"/>
            <a:ext cx="6767513" cy="1212850"/>
            <a:chOff x="804" y="1830"/>
            <a:chExt cx="4263" cy="764"/>
          </a:xfrm>
        </p:grpSpPr>
        <p:sp>
          <p:nvSpPr>
            <p:cNvPr id="102405" name="Text Box 19"/>
            <p:cNvSpPr txBox="1">
              <a:spLocks noChangeArrowheads="1"/>
            </p:cNvSpPr>
            <p:nvPr/>
          </p:nvSpPr>
          <p:spPr bwMode="auto">
            <a:xfrm>
              <a:off x="3984" y="1830"/>
              <a:ext cx="108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fld id="{3B6F4518-B4F3-4372-9FBD-B71404BEBA8F}" type="datetime5">
                <a:rPr lang="en-IE" altLang="en-US" sz="2000"/>
                <a:pPr eaLnBrk="1" hangingPunct="1">
                  <a:spcBef>
                    <a:spcPct val="50000"/>
                  </a:spcBef>
                  <a:buFontTx/>
                  <a:buNone/>
                </a:pPr>
                <a:t>7-Feb-17</a:t>
              </a:fld>
              <a:endParaRPr lang="en-IE" altLang="en-US" sz="2000"/>
            </a:p>
          </p:txBody>
        </p:sp>
        <p:sp>
          <p:nvSpPr>
            <p:cNvPr id="102406" name="Text Box 20"/>
            <p:cNvSpPr txBox="1">
              <a:spLocks noChangeArrowheads="1"/>
            </p:cNvSpPr>
            <p:nvPr/>
          </p:nvSpPr>
          <p:spPr bwMode="auto">
            <a:xfrm>
              <a:off x="928" y="2087"/>
              <a:ext cx="16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000"/>
                <a:t>The Contestant</a:t>
              </a:r>
            </a:p>
          </p:txBody>
        </p:sp>
        <p:sp>
          <p:nvSpPr>
            <p:cNvPr id="102407" name="Text Box 21"/>
            <p:cNvSpPr txBox="1">
              <a:spLocks noChangeArrowheads="1"/>
            </p:cNvSpPr>
            <p:nvPr/>
          </p:nvSpPr>
          <p:spPr bwMode="auto">
            <a:xfrm>
              <a:off x="3594" y="2281"/>
              <a:ext cx="1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400"/>
                <a:t>€ 32,000.00</a:t>
              </a:r>
            </a:p>
          </p:txBody>
        </p:sp>
        <p:sp>
          <p:nvSpPr>
            <p:cNvPr id="102408" name="Text Box 22"/>
            <p:cNvSpPr txBox="1">
              <a:spLocks noChangeArrowheads="1"/>
            </p:cNvSpPr>
            <p:nvPr/>
          </p:nvSpPr>
          <p:spPr bwMode="auto">
            <a:xfrm>
              <a:off x="804" y="2344"/>
              <a:ext cx="26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IE" altLang="en-US" sz="2000"/>
                <a:t>Thirty two thousand euro only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39725" y="3962400"/>
            <a:ext cx="8686800" cy="990600"/>
            <a:chOff x="144" y="2496"/>
            <a:chExt cx="5472" cy="624"/>
          </a:xfrm>
        </p:grpSpPr>
        <p:sp>
          <p:nvSpPr>
            <p:cNvPr id="28706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07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8711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b="1">
                    <a:solidFill>
                      <a:schemeClr val="bg1"/>
                    </a:solidFill>
                    <a:hlinkClick r:id="rId2" action="ppaction://hlinksldjump"/>
                  </a:rPr>
                  <a:t>Protection</a:t>
                </a:r>
                <a:endParaRPr lang="en-GB" altLang="en-US" sz="2400" b="1"/>
              </a:p>
            </p:txBody>
          </p:sp>
        </p:grpSp>
        <p:grpSp>
          <p:nvGrpSpPr>
            <p:cNvPr id="28708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8709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30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8677" name="AutoShape 12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AutoShape 14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rgbClr val="C0C0C0"/>
              </a:solidFill>
            </a:endParaRPr>
          </a:p>
        </p:txBody>
      </p:sp>
      <p:grpSp>
        <p:nvGrpSpPr>
          <p:cNvPr id="28681" name="Group 19"/>
          <p:cNvGrpSpPr>
            <a:grpSpLocks/>
          </p:cNvGrpSpPr>
          <p:nvPr/>
        </p:nvGrpSpPr>
        <p:grpSpPr bwMode="auto">
          <a:xfrm>
            <a:off x="685800" y="609600"/>
            <a:ext cx="7848600" cy="2743200"/>
            <a:chOff x="432" y="384"/>
            <a:chExt cx="4944" cy="1728"/>
          </a:xfrm>
        </p:grpSpPr>
        <p:sp>
          <p:nvSpPr>
            <p:cNvPr id="28703" name="AutoShape 20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For €200: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</a:rPr>
                <a:t>The function of vascular tissue is …</a:t>
              </a:r>
            </a:p>
          </p:txBody>
        </p:sp>
        <p:sp>
          <p:nvSpPr>
            <p:cNvPr id="28704" name="AutoShape 21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05" name="AutoShape 22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8682" name="AutoShape 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267200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Text Box 43"/>
          <p:cNvSpPr txBox="1">
            <a:spLocks noChangeArrowheads="1"/>
          </p:cNvSpPr>
          <p:nvPr/>
        </p:nvSpPr>
        <p:spPr bwMode="auto">
          <a:xfrm>
            <a:off x="685800" y="4221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8684" name="Text Box 45"/>
          <p:cNvSpPr txBox="1">
            <a:spLocks noChangeArrowheads="1"/>
          </p:cNvSpPr>
          <p:nvPr/>
        </p:nvSpPr>
        <p:spPr bwMode="auto">
          <a:xfrm>
            <a:off x="4733925" y="424973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grpSp>
        <p:nvGrpSpPr>
          <p:cNvPr id="28685" name="Group 47"/>
          <p:cNvGrpSpPr>
            <a:grpSpLocks/>
          </p:cNvGrpSpPr>
          <p:nvPr/>
        </p:nvGrpSpPr>
        <p:grpSpPr bwMode="auto">
          <a:xfrm>
            <a:off x="228600" y="5481638"/>
            <a:ext cx="8686800" cy="990600"/>
            <a:chOff x="144" y="2496"/>
            <a:chExt cx="5472" cy="624"/>
          </a:xfrm>
        </p:grpSpPr>
        <p:sp>
          <p:nvSpPr>
            <p:cNvPr id="28696" name="Line 48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97" name="Group 49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8701" name="Line 5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AutoShape 5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8698" name="Group 52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8699" name="Line 53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AutoShape 54"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8686" name="AutoShape 4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7" name="AutoShape 4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95963"/>
            <a:ext cx="457200" cy="3810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8" name="Text Box 44"/>
          <p:cNvSpPr txBox="1">
            <a:spLocks noChangeArrowheads="1"/>
          </p:cNvSpPr>
          <p:nvPr/>
        </p:nvSpPr>
        <p:spPr bwMode="auto">
          <a:xfrm>
            <a:off x="690563" y="57927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8689" name="Text Box 46"/>
          <p:cNvSpPr txBox="1">
            <a:spLocks noChangeArrowheads="1"/>
          </p:cNvSpPr>
          <p:nvPr/>
        </p:nvSpPr>
        <p:spPr bwMode="auto">
          <a:xfrm>
            <a:off x="4740275" y="5780088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8690" name="AutoShape 55"/>
          <p:cNvSpPr>
            <a:spLocks noChangeArrowheads="1"/>
          </p:cNvSpPr>
          <p:nvPr/>
        </p:nvSpPr>
        <p:spPr bwMode="auto">
          <a:xfrm>
            <a:off x="4110038" y="5943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1" name="AutoShape 56"/>
          <p:cNvSpPr>
            <a:spLocks noChangeArrowheads="1"/>
          </p:cNvSpPr>
          <p:nvPr/>
        </p:nvSpPr>
        <p:spPr bwMode="auto">
          <a:xfrm>
            <a:off x="8196263" y="5935663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2" name="AutoShape 5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00138" y="4003675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4" action="ppaction://hlinksldjump"/>
              </a:rPr>
              <a:t>Transport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8693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6013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2" action="ppaction://hlinksldjump"/>
              </a:rPr>
              <a:t>Photosynthesis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8694" name="AutoShape 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38738" y="5535613"/>
            <a:ext cx="3043237" cy="895350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hlinkClick r:id="rId2" action="ppaction://hlinksldjump"/>
              </a:rPr>
              <a:t>Reproduction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8695" name="Rectangle 62"/>
          <p:cNvSpPr>
            <a:spLocks noChangeArrowheads="1"/>
          </p:cNvSpPr>
          <p:nvPr/>
        </p:nvSpPr>
        <p:spPr bwMode="auto">
          <a:xfrm>
            <a:off x="719138" y="635000"/>
            <a:ext cx="7773987" cy="444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hlinkClick r:id="rId5" action="ppaction://hlinksldjump"/>
              </a:rPr>
              <a:t>50:50</a:t>
            </a:r>
            <a:r>
              <a:rPr lang="en-GB" altLang="en-US" sz="1800" b="1">
                <a:solidFill>
                  <a:schemeClr val="bg1"/>
                </a:solidFill>
              </a:rPr>
              <a:t>		</a:t>
            </a:r>
            <a:r>
              <a:rPr lang="en-GB" altLang="en-US" sz="1800" b="1">
                <a:solidFill>
                  <a:schemeClr val="bg1"/>
                </a:solidFill>
                <a:hlinkClick r:id="rId6" action="ppaction://hlinksldjump"/>
              </a:rPr>
              <a:t>Ask the audience</a:t>
            </a:r>
            <a:r>
              <a:rPr lang="en-GB" altLang="en-US" sz="1800" b="1">
                <a:solidFill>
                  <a:schemeClr val="bg1"/>
                </a:solidFill>
              </a:rPr>
              <a:t>	</a:t>
            </a:r>
            <a:r>
              <a:rPr lang="en-GB" altLang="en-US" sz="1800" b="1">
                <a:solidFill>
                  <a:schemeClr val="bg1"/>
                </a:solidFill>
                <a:hlinkClick r:id="rId7" action="ppaction://hlinksldjump"/>
              </a:rPr>
              <a:t>Phone a friend</a:t>
            </a:r>
            <a:endParaRPr lang="en-GB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1567</Words>
  <Application>Microsoft Office PowerPoint</Application>
  <PresentationFormat>On-screen Show (4:3)</PresentationFormat>
  <Paragraphs>639</Paragraphs>
  <Slides>81</Slides>
  <Notes>2</Notes>
  <HiddenSlides>0</HiddenSlides>
  <MMClips>31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Times New Roman</vt:lpstr>
      <vt:lpstr>Verdana</vt:lpstr>
      <vt:lpstr>Symbol</vt:lpstr>
      <vt:lpstr>Arial Black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  <vt:lpstr>Ask the audience</vt:lpstr>
      <vt:lpstr>Phone a friend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subject>Questions by:</dc:subject>
  <dc:creator>Declan Finlayson</dc:creator>
  <cp:lastModifiedBy>Neil Myers</cp:lastModifiedBy>
  <cp:revision>117</cp:revision>
  <dcterms:created xsi:type="dcterms:W3CDTF">2005-04-06T16:43:03Z</dcterms:created>
  <dcterms:modified xsi:type="dcterms:W3CDTF">2017-02-07T14:43:33Z</dcterms:modified>
</cp:coreProperties>
</file>